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303" r:id="rId4"/>
    <p:sldId id="305" r:id="rId5"/>
    <p:sldId id="309" r:id="rId6"/>
    <p:sldId id="310" r:id="rId7"/>
    <p:sldId id="312" r:id="rId8"/>
    <p:sldId id="313" r:id="rId9"/>
    <p:sldId id="314" r:id="rId10"/>
    <p:sldId id="315" r:id="rId11"/>
    <p:sldId id="307" r:id="rId12"/>
    <p:sldId id="30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E52"/>
    <a:srgbClr val="005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56" y="168"/>
      </p:cViewPr>
      <p:guideLst>
        <p:guide orient="horz" pos="3022"/>
        <p:guide pos="3863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9BA2-C863-4208-84F7-54B1F7AA924E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22C8A-3E3C-4F58-8923-AB9E0887D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1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373BFE84-9975-4B97-98BF-6606E1432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059" y="334247"/>
            <a:ext cx="2625835" cy="252568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1CAD34C0-2C06-483F-B8D6-65123B4060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76113" y="980765"/>
            <a:ext cx="2438302" cy="481568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8739EE3F-9AAD-4BEE-A37E-0EADD21AD4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061" y="3099230"/>
            <a:ext cx="2625834" cy="346585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72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373BFE84-9975-4B97-98BF-6606E1432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444" y="3527434"/>
            <a:ext cx="5233107" cy="296068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88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373BFE84-9975-4B97-98BF-6606E1432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9087" y="407088"/>
            <a:ext cx="5233107" cy="605335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1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373BFE84-9975-4B97-98BF-6606E1432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7476" y="1388318"/>
            <a:ext cx="4474626" cy="427124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5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373BFE84-9975-4B97-98BF-6606E1432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6066" y="584066"/>
            <a:ext cx="5880061" cy="588006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28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Рисунок 7">
            <a:extLst>
              <a:ext uri="{FF2B5EF4-FFF2-40B4-BE49-F238E27FC236}">
                <a16:creationId xmlns:a16="http://schemas.microsoft.com/office/drawing/2014/main" id="{F746CF9C-4EE2-4109-BDB2-7F2DF8B276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1970" y="2042451"/>
            <a:ext cx="3953952" cy="377738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7" name="Рисунок 7">
            <a:extLst>
              <a:ext uri="{FF2B5EF4-FFF2-40B4-BE49-F238E27FC236}">
                <a16:creationId xmlns:a16="http://schemas.microsoft.com/office/drawing/2014/main" id="{DB8FD993-B8DB-4D24-9402-88F26AC46D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0917" y="2042451"/>
            <a:ext cx="3953952" cy="377738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93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Рисунок 7">
            <a:extLst>
              <a:ext uri="{FF2B5EF4-FFF2-40B4-BE49-F238E27FC236}">
                <a16:creationId xmlns:a16="http://schemas.microsoft.com/office/drawing/2014/main" id="{F746CF9C-4EE2-4109-BDB2-7F2DF8B276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2948" y="1975275"/>
            <a:ext cx="3627964" cy="346838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10" name="Рисунок 7">
            <a:extLst>
              <a:ext uri="{FF2B5EF4-FFF2-40B4-BE49-F238E27FC236}">
                <a16:creationId xmlns:a16="http://schemas.microsoft.com/office/drawing/2014/main" id="{CD2538CD-8BDA-466B-A503-F48619ADBD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6905" y="1975275"/>
            <a:ext cx="3627964" cy="346838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11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solidFill>
          <a:srgbClr val="005D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Рисунок 7">
            <a:extLst>
              <a:ext uri="{FF2B5EF4-FFF2-40B4-BE49-F238E27FC236}">
                <a16:creationId xmlns:a16="http://schemas.microsoft.com/office/drawing/2014/main" id="{F746CF9C-4EE2-4109-BDB2-7F2DF8B276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40869" y="-39380"/>
            <a:ext cx="10000602" cy="69545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4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30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D39490F5-C4E8-4C0C-9C8C-B1B7CE2DB5F0}"/>
              </a:ext>
            </a:extLst>
          </p:cNvPr>
          <p:cNvSpPr/>
          <p:nvPr/>
        </p:nvSpPr>
        <p:spPr>
          <a:xfrm rot="2462302">
            <a:off x="8303844" y="1502900"/>
            <a:ext cx="2211645" cy="6958148"/>
          </a:xfrm>
          <a:custGeom>
            <a:avLst/>
            <a:gdLst>
              <a:gd name="connsiteX0" fmla="*/ 0 w 2211645"/>
              <a:gd name="connsiteY0" fmla="*/ 0 h 6958148"/>
              <a:gd name="connsiteX1" fmla="*/ 1778584 w 2211645"/>
              <a:gd name="connsiteY1" fmla="*/ 0 h 6958148"/>
              <a:gd name="connsiteX2" fmla="*/ 2211644 w 2211645"/>
              <a:gd name="connsiteY2" fmla="*/ 497505 h 6958148"/>
              <a:gd name="connsiteX3" fmla="*/ 2211645 w 2211645"/>
              <a:gd name="connsiteY3" fmla="*/ 5032994 h 6958148"/>
              <a:gd name="connsiteX4" fmla="*/ 1 w 2211645"/>
              <a:gd name="connsiteY4" fmla="*/ 6958148 h 69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645" h="6958148">
                <a:moveTo>
                  <a:pt x="0" y="0"/>
                </a:moveTo>
                <a:lnTo>
                  <a:pt x="1778584" y="0"/>
                </a:lnTo>
                <a:lnTo>
                  <a:pt x="2211644" y="497505"/>
                </a:lnTo>
                <a:lnTo>
                  <a:pt x="2211645" y="5032994"/>
                </a:lnTo>
                <a:lnTo>
                  <a:pt x="1" y="6958148"/>
                </a:lnTo>
                <a:close/>
              </a:path>
            </a:pathLst>
          </a:custGeom>
          <a:solidFill>
            <a:srgbClr val="B8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CE8C712-CE5E-486D-9924-46E9429AC085}"/>
              </a:ext>
            </a:extLst>
          </p:cNvPr>
          <p:cNvGrpSpPr/>
          <p:nvPr/>
        </p:nvGrpSpPr>
        <p:grpSpPr>
          <a:xfrm>
            <a:off x="567766" y="-95389"/>
            <a:ext cx="12535767" cy="7603874"/>
            <a:chOff x="567766" y="-95389"/>
            <a:chExt cx="12535767" cy="76038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7913B2-C0BC-4F60-8866-3F1A7E25C5D7}"/>
                </a:ext>
              </a:extLst>
            </p:cNvPr>
            <p:cNvSpPr txBox="1"/>
            <p:nvPr/>
          </p:nvSpPr>
          <p:spPr>
            <a:xfrm>
              <a:off x="571990" y="2556890"/>
              <a:ext cx="8604378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ts val="5800"/>
                </a:lnSpc>
                <a:defRPr sz="6000"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ru-RU" b="1" dirty="0">
                  <a:solidFill>
                    <a:srgbClr val="006FB3"/>
                  </a:solidFill>
                </a:rPr>
                <a:t>ПЕРЕВОДЧИК 2040</a:t>
              </a: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E9FEA051-8189-41EC-9F2E-2E2A25B48CD5}"/>
                </a:ext>
              </a:extLst>
            </p:cNvPr>
            <p:cNvSpPr/>
            <p:nvPr/>
          </p:nvSpPr>
          <p:spPr>
            <a:xfrm rot="1197100">
              <a:off x="9746127" y="3040974"/>
              <a:ext cx="3032618" cy="4467511"/>
            </a:xfrm>
            <a:custGeom>
              <a:avLst/>
              <a:gdLst>
                <a:gd name="connsiteX0" fmla="*/ 1729388 w 3032618"/>
                <a:gd name="connsiteY0" fmla="*/ 0 h 4467511"/>
                <a:gd name="connsiteX1" fmla="*/ 3032618 w 3032618"/>
                <a:gd name="connsiteY1" fmla="*/ 3366624 h 4467511"/>
                <a:gd name="connsiteX2" fmla="*/ 0 w 3032618"/>
                <a:gd name="connsiteY2" fmla="*/ 4467511 h 44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2618" h="4467511">
                  <a:moveTo>
                    <a:pt x="1729388" y="0"/>
                  </a:moveTo>
                  <a:lnTo>
                    <a:pt x="3032618" y="3366624"/>
                  </a:lnTo>
                  <a:lnTo>
                    <a:pt x="0" y="4467511"/>
                  </a:lnTo>
                  <a:close/>
                </a:path>
              </a:pathLst>
            </a:custGeom>
            <a:solidFill>
              <a:srgbClr val="005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F39C8CCC-A5D6-4817-A299-3BB38B9681C1}"/>
                </a:ext>
              </a:extLst>
            </p:cNvPr>
            <p:cNvSpPr/>
            <p:nvPr/>
          </p:nvSpPr>
          <p:spPr>
            <a:xfrm rot="2471566">
              <a:off x="11280467" y="367077"/>
              <a:ext cx="1823066" cy="2083001"/>
            </a:xfrm>
            <a:custGeom>
              <a:avLst/>
              <a:gdLst>
                <a:gd name="connsiteX0" fmla="*/ 0 w 1823066"/>
                <a:gd name="connsiteY0" fmla="*/ 0 h 2083001"/>
                <a:gd name="connsiteX1" fmla="*/ 1823066 w 1823066"/>
                <a:gd name="connsiteY1" fmla="*/ 2083001 h 2083001"/>
                <a:gd name="connsiteX2" fmla="*/ 0 w 1823066"/>
                <a:gd name="connsiteY2" fmla="*/ 2083001 h 208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066" h="2083001">
                  <a:moveTo>
                    <a:pt x="0" y="0"/>
                  </a:moveTo>
                  <a:lnTo>
                    <a:pt x="1823066" y="2083001"/>
                  </a:lnTo>
                  <a:lnTo>
                    <a:pt x="0" y="2083001"/>
                  </a:lnTo>
                  <a:close/>
                </a:path>
              </a:pathLst>
            </a:custGeom>
            <a:solidFill>
              <a:srgbClr val="676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E26BCA1F-759F-41A6-ACBE-C1C47F0199EB}"/>
                </a:ext>
              </a:extLst>
            </p:cNvPr>
            <p:cNvSpPr/>
            <p:nvPr/>
          </p:nvSpPr>
          <p:spPr>
            <a:xfrm rot="10595478">
              <a:off x="9078701" y="-95389"/>
              <a:ext cx="3156747" cy="1743610"/>
            </a:xfrm>
            <a:custGeom>
              <a:avLst/>
              <a:gdLst>
                <a:gd name="connsiteX0" fmla="*/ 3156747 w 3156747"/>
                <a:gd name="connsiteY0" fmla="*/ 1743610 h 1743610"/>
                <a:gd name="connsiteX1" fmla="*/ 0 w 3156747"/>
                <a:gd name="connsiteY1" fmla="*/ 1555583 h 1743610"/>
                <a:gd name="connsiteX2" fmla="*/ 8324 w 3156747"/>
                <a:gd name="connsiteY2" fmla="*/ 1415835 h 1743610"/>
                <a:gd name="connsiteX3" fmla="*/ 1419220 w 3156747"/>
                <a:gd name="connsiteY3" fmla="*/ 0 h 174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6747" h="1743610">
                  <a:moveTo>
                    <a:pt x="3156747" y="1743610"/>
                  </a:moveTo>
                  <a:lnTo>
                    <a:pt x="0" y="1555583"/>
                  </a:lnTo>
                  <a:lnTo>
                    <a:pt x="8324" y="1415835"/>
                  </a:lnTo>
                  <a:lnTo>
                    <a:pt x="1419220" y="0"/>
                  </a:lnTo>
                  <a:close/>
                </a:path>
              </a:pathLst>
            </a:custGeom>
            <a:solidFill>
              <a:srgbClr val="008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Google Shape;290;p30">
              <a:extLst>
                <a:ext uri="{FF2B5EF4-FFF2-40B4-BE49-F238E27FC236}">
                  <a16:creationId xmlns:a16="http://schemas.microsoft.com/office/drawing/2014/main" id="{0C1983DC-5F62-4E35-9645-61C141F28121}"/>
                </a:ext>
              </a:extLst>
            </p:cNvPr>
            <p:cNvSpPr txBox="1">
              <a:spLocks/>
            </p:cNvSpPr>
            <p:nvPr/>
          </p:nvSpPr>
          <p:spPr>
            <a:xfrm>
              <a:off x="567766" y="3432313"/>
              <a:ext cx="4534321" cy="133846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Форсайт-сессия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Итоги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48B2F8-DF5A-E641-8284-47A6F8A6E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39" y="209735"/>
            <a:ext cx="1292649" cy="1292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D46BED-BA84-9A44-AC32-142A0BB1C01F}"/>
              </a:ext>
            </a:extLst>
          </p:cNvPr>
          <p:cNvSpPr txBox="1"/>
          <p:nvPr/>
        </p:nvSpPr>
        <p:spPr>
          <a:xfrm>
            <a:off x="769434" y="6088566"/>
            <a:ext cx="310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дидактики перевода</a:t>
            </a:r>
          </a:p>
        </p:txBody>
      </p:sp>
    </p:spTree>
    <p:extLst>
      <p:ext uri="{BB962C8B-B14F-4D97-AF65-F5344CB8AC3E}">
        <p14:creationId xmlns:p14="http://schemas.microsoft.com/office/powerpoint/2010/main" val="352878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583;p43">
            <a:extLst>
              <a:ext uri="{FF2B5EF4-FFF2-40B4-BE49-F238E27FC236}">
                <a16:creationId xmlns:a16="http://schemas.microsoft.com/office/drawing/2014/main" id="{F65AC5F5-DC7C-4301-8DDA-BD43147CD52C}"/>
              </a:ext>
            </a:extLst>
          </p:cNvPr>
          <p:cNvSpPr txBox="1">
            <a:spLocks/>
          </p:cNvSpPr>
          <p:nvPr/>
        </p:nvSpPr>
        <p:spPr>
          <a:xfrm>
            <a:off x="1869941" y="269488"/>
            <a:ext cx="7509586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43E52"/>
                </a:solidFill>
                <a:latin typeface="Tahoma Bold"/>
                <a:ea typeface="Montserrat Light"/>
                <a:cs typeface="Montserrat Light"/>
                <a:sym typeface="Montserrat Light"/>
              </a:rPr>
              <a:t>Угрозы</a:t>
            </a:r>
            <a:r>
              <a:rPr lang="ru-RU" sz="2800" b="1" dirty="0">
                <a:solidFill>
                  <a:srgbClr val="005D9E"/>
                </a:solidFill>
                <a:latin typeface="Tahoma Bold"/>
                <a:ea typeface="Montserrat Light"/>
                <a:cs typeface="Montserrat Light"/>
                <a:sym typeface="Montserrat Light"/>
              </a:rPr>
              <a:t> </a:t>
            </a:r>
            <a:r>
              <a:rPr lang="ru-RU" sz="2800" b="1" dirty="0">
                <a:latin typeface="Tahoma Bold"/>
                <a:ea typeface="Montserrat Light"/>
                <a:cs typeface="Montserrat Light"/>
                <a:sym typeface="Montserrat Light"/>
              </a:rPr>
              <a:t>и</a:t>
            </a:r>
            <a:r>
              <a:rPr lang="ru-RU" sz="2800" b="1" dirty="0">
                <a:solidFill>
                  <a:srgbClr val="005D9E"/>
                </a:solidFill>
                <a:latin typeface="Tahoma Bold"/>
                <a:ea typeface="Montserrat Light"/>
                <a:cs typeface="Montserrat Light"/>
                <a:sym typeface="Montserrat Light"/>
              </a:rPr>
              <a:t> возможности </a:t>
            </a:r>
            <a:r>
              <a:rPr lang="ru-RU" sz="2800" b="1" dirty="0">
                <a:latin typeface="Tahoma Bold"/>
                <a:ea typeface="Montserrat Light"/>
                <a:cs typeface="Montserrat Light"/>
                <a:sym typeface="Montserrat Light"/>
              </a:rPr>
              <a:t>(2030 – 2040)</a:t>
            </a:r>
            <a:endParaRPr lang="ru-RU" sz="2800" b="1" dirty="0">
              <a:latin typeface="Tahoma Bold"/>
            </a:endParaRPr>
          </a:p>
        </p:txBody>
      </p:sp>
      <p:grpSp>
        <p:nvGrpSpPr>
          <p:cNvPr id="410" name="Группа 409">
            <a:extLst>
              <a:ext uri="{FF2B5EF4-FFF2-40B4-BE49-F238E27FC236}">
                <a16:creationId xmlns:a16="http://schemas.microsoft.com/office/drawing/2014/main" id="{5A6FB81A-E015-4F07-B55E-C1A85FA6E57A}"/>
              </a:ext>
            </a:extLst>
          </p:cNvPr>
          <p:cNvGrpSpPr/>
          <p:nvPr/>
        </p:nvGrpSpPr>
        <p:grpSpPr>
          <a:xfrm>
            <a:off x="-1841968" y="4601150"/>
            <a:ext cx="14321197" cy="2712438"/>
            <a:chOff x="-1841968" y="4601150"/>
            <a:chExt cx="14321197" cy="2712438"/>
          </a:xfrm>
        </p:grpSpPr>
        <p:sp>
          <p:nvSpPr>
            <p:cNvPr id="413" name="Равнобедренный треугольник 412">
              <a:extLst>
                <a:ext uri="{FF2B5EF4-FFF2-40B4-BE49-F238E27FC236}">
                  <a16:creationId xmlns:a16="http://schemas.microsoft.com/office/drawing/2014/main" id="{234BFF25-0F45-49B4-9955-EE80F703792E}"/>
                </a:ext>
              </a:extLst>
            </p:cNvPr>
            <p:cNvSpPr/>
            <p:nvPr/>
          </p:nvSpPr>
          <p:spPr>
            <a:xfrm rot="10800000">
              <a:off x="10521418" y="5043132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" name="Равнобедренный треугольник 410">
              <a:extLst>
                <a:ext uri="{FF2B5EF4-FFF2-40B4-BE49-F238E27FC236}">
                  <a16:creationId xmlns:a16="http://schemas.microsoft.com/office/drawing/2014/main" id="{888C0A07-D943-4221-9CFE-6128AF0AADCC}"/>
                </a:ext>
              </a:extLst>
            </p:cNvPr>
            <p:cNvSpPr/>
            <p:nvPr/>
          </p:nvSpPr>
          <p:spPr>
            <a:xfrm rot="21266515">
              <a:off x="9663857" y="5849565"/>
              <a:ext cx="1670580" cy="1431000"/>
            </a:xfrm>
            <a:prstGeom prst="triangle">
              <a:avLst>
                <a:gd name="adj" fmla="val 55810"/>
              </a:avLst>
            </a:prstGeom>
            <a:gradFill>
              <a:gsLst>
                <a:gs pos="0">
                  <a:schemeClr val="bg1">
                    <a:lumMod val="85000"/>
                    <a:alpha val="16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>
              <a:extLst>
                <a:ext uri="{FF2B5EF4-FFF2-40B4-BE49-F238E27FC236}">
                  <a16:creationId xmlns:a16="http://schemas.microsoft.com/office/drawing/2014/main" id="{F7F3D7C9-A7FC-4022-A471-9F3B2AE22179}"/>
                </a:ext>
              </a:extLst>
            </p:cNvPr>
            <p:cNvSpPr/>
            <p:nvPr/>
          </p:nvSpPr>
          <p:spPr>
            <a:xfrm>
              <a:off x="-1841968" y="4601150"/>
              <a:ext cx="3683935" cy="2314964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7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Равнобедренный треугольник 415">
              <a:extLst>
                <a:ext uri="{FF2B5EF4-FFF2-40B4-BE49-F238E27FC236}">
                  <a16:creationId xmlns:a16="http://schemas.microsoft.com/office/drawing/2014/main" id="{6A8AEC4A-B778-4898-A5EC-0FC1F28DBF4C}"/>
                </a:ext>
              </a:extLst>
            </p:cNvPr>
            <p:cNvSpPr/>
            <p:nvPr/>
          </p:nvSpPr>
          <p:spPr>
            <a:xfrm rot="20920911">
              <a:off x="225140" y="5612904"/>
              <a:ext cx="2072554" cy="1580943"/>
            </a:xfrm>
            <a:prstGeom prst="triangle">
              <a:avLst/>
            </a:prstGeom>
            <a:noFill/>
            <a:ln>
              <a:solidFill>
                <a:srgbClr val="C5BCBD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Равнобедренный треугольник 416">
              <a:extLst>
                <a:ext uri="{FF2B5EF4-FFF2-40B4-BE49-F238E27FC236}">
                  <a16:creationId xmlns:a16="http://schemas.microsoft.com/office/drawing/2014/main" id="{C433DB2C-B375-4CD0-9EA1-6DF7B09E1F87}"/>
                </a:ext>
              </a:extLst>
            </p:cNvPr>
            <p:cNvSpPr/>
            <p:nvPr/>
          </p:nvSpPr>
          <p:spPr>
            <a:xfrm>
              <a:off x="8679648" y="4870406"/>
              <a:ext cx="3012210" cy="2443182"/>
            </a:xfrm>
            <a:prstGeom prst="triangle">
              <a:avLst/>
            </a:prstGeom>
            <a:noFill/>
            <a:ln>
              <a:solidFill>
                <a:srgbClr val="C5BCBD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Равнобедренный треугольник 417">
              <a:extLst>
                <a:ext uri="{FF2B5EF4-FFF2-40B4-BE49-F238E27FC236}">
                  <a16:creationId xmlns:a16="http://schemas.microsoft.com/office/drawing/2014/main" id="{60B9A272-D613-4AA9-8340-CA20219760AC}"/>
                </a:ext>
              </a:extLst>
            </p:cNvPr>
            <p:cNvSpPr/>
            <p:nvPr/>
          </p:nvSpPr>
          <p:spPr>
            <a:xfrm>
              <a:off x="11294709" y="5855886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Равнобедренный треугольник 418">
              <a:extLst>
                <a:ext uri="{FF2B5EF4-FFF2-40B4-BE49-F238E27FC236}">
                  <a16:creationId xmlns:a16="http://schemas.microsoft.com/office/drawing/2014/main" id="{9ADCE58B-0911-4756-8023-9B36B5B812C0}"/>
                </a:ext>
              </a:extLst>
            </p:cNvPr>
            <p:cNvSpPr/>
            <p:nvPr/>
          </p:nvSpPr>
          <p:spPr>
            <a:xfrm rot="21189702">
              <a:off x="-495362" y="4925197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1" name="Группа 420">
            <a:extLst>
              <a:ext uri="{FF2B5EF4-FFF2-40B4-BE49-F238E27FC236}">
                <a16:creationId xmlns:a16="http://schemas.microsoft.com/office/drawing/2014/main" id="{439F06A3-468A-4715-9067-5A9C67DA154F}"/>
              </a:ext>
            </a:extLst>
          </p:cNvPr>
          <p:cNvGrpSpPr/>
          <p:nvPr/>
        </p:nvGrpSpPr>
        <p:grpSpPr>
          <a:xfrm>
            <a:off x="-215900" y="105648"/>
            <a:ext cx="1745865" cy="1596536"/>
            <a:chOff x="-215900" y="105648"/>
            <a:chExt cx="1745865" cy="1596536"/>
          </a:xfrm>
        </p:grpSpPr>
        <p:sp>
          <p:nvSpPr>
            <p:cNvPr id="422" name="Равнобедренный треугольник 421">
              <a:extLst>
                <a:ext uri="{FF2B5EF4-FFF2-40B4-BE49-F238E27FC236}">
                  <a16:creationId xmlns:a16="http://schemas.microsoft.com/office/drawing/2014/main" id="{B0AC49C8-2CFA-4BF2-9AB4-FA5FF093B54C}"/>
                </a:ext>
              </a:extLst>
            </p:cNvPr>
            <p:cNvSpPr/>
            <p:nvPr/>
          </p:nvSpPr>
          <p:spPr>
            <a:xfrm rot="10800000">
              <a:off x="-215900" y="105648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" name="Равнобедренный треугольник 422">
              <a:extLst>
                <a:ext uri="{FF2B5EF4-FFF2-40B4-BE49-F238E27FC236}">
                  <a16:creationId xmlns:a16="http://schemas.microsoft.com/office/drawing/2014/main" id="{EF21DFF8-CDCF-4A23-B870-0BB1536602F0}"/>
                </a:ext>
              </a:extLst>
            </p:cNvPr>
            <p:cNvSpPr/>
            <p:nvPr/>
          </p:nvSpPr>
          <p:spPr>
            <a:xfrm rot="10800000">
              <a:off x="621723" y="765266"/>
              <a:ext cx="908242" cy="936918"/>
            </a:xfrm>
            <a:prstGeom prst="triangle">
              <a:avLst/>
            </a:prstGeom>
            <a:noFill/>
            <a:ln>
              <a:solidFill>
                <a:srgbClr val="C5BCBD">
                  <a:alpha val="4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1024D3-0812-464C-B0F0-F6E6ED9AE688}"/>
              </a:ext>
            </a:extLst>
          </p:cNvPr>
          <p:cNvGrpSpPr/>
          <p:nvPr/>
        </p:nvGrpSpPr>
        <p:grpSpPr>
          <a:xfrm>
            <a:off x="544394" y="1425749"/>
            <a:ext cx="3321024" cy="1150472"/>
            <a:chOff x="686744" y="2731188"/>
            <a:chExt cx="3321024" cy="1150472"/>
          </a:xfrm>
        </p:grpSpPr>
        <p:sp>
          <p:nvSpPr>
            <p:cNvPr id="425" name="Google Shape;579;p43">
              <a:extLst>
                <a:ext uri="{FF2B5EF4-FFF2-40B4-BE49-F238E27FC236}">
                  <a16:creationId xmlns:a16="http://schemas.microsoft.com/office/drawing/2014/main" id="{08D285CE-F08A-AC4D-9D0F-15D346AC55C8}"/>
                </a:ext>
              </a:extLst>
            </p:cNvPr>
            <p:cNvSpPr txBox="1">
              <a:spLocks/>
            </p:cNvSpPr>
            <p:nvPr/>
          </p:nvSpPr>
          <p:spPr>
            <a:xfrm>
              <a:off x="686744" y="2731188"/>
              <a:ext cx="3321024" cy="580543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F43E52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Исчезновение глобализации</a:t>
              </a:r>
              <a:endParaRPr lang="en-US" sz="1800" b="1" dirty="0">
                <a:solidFill>
                  <a:srgbClr val="F43E52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1DFDB47C-FDB7-054C-A84F-90B95CBE8BBB}"/>
                </a:ext>
              </a:extLst>
            </p:cNvPr>
            <p:cNvSpPr txBox="1"/>
            <p:nvPr/>
          </p:nvSpPr>
          <p:spPr>
            <a:xfrm>
              <a:off x="686744" y="3358440"/>
              <a:ext cx="29192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Возможно изменение цифры и крах ИИ</a:t>
              </a:r>
            </a:p>
          </p:txBody>
        </p:sp>
      </p:grpSp>
      <p:pic>
        <p:nvPicPr>
          <p:cNvPr id="401" name="Picture 400">
            <a:extLst>
              <a:ext uri="{FF2B5EF4-FFF2-40B4-BE49-F238E27FC236}">
                <a16:creationId xmlns:a16="http://schemas.microsoft.com/office/drawing/2014/main" id="{2D017682-0474-8846-BB0F-1BDC6692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245" y="136623"/>
            <a:ext cx="882896" cy="882896"/>
          </a:xfrm>
          <a:prstGeom prst="rect">
            <a:avLst/>
          </a:prstGeom>
        </p:spPr>
      </p:pic>
      <p:grpSp>
        <p:nvGrpSpPr>
          <p:cNvPr id="424" name="Group 423">
            <a:extLst>
              <a:ext uri="{FF2B5EF4-FFF2-40B4-BE49-F238E27FC236}">
                <a16:creationId xmlns:a16="http://schemas.microsoft.com/office/drawing/2014/main" id="{1005D4D2-A40F-3B40-8158-2D6D8AC84E7F}"/>
              </a:ext>
            </a:extLst>
          </p:cNvPr>
          <p:cNvGrpSpPr/>
          <p:nvPr/>
        </p:nvGrpSpPr>
        <p:grpSpPr>
          <a:xfrm>
            <a:off x="4625713" y="1425749"/>
            <a:ext cx="2938073" cy="1581359"/>
            <a:chOff x="667913" y="2731188"/>
            <a:chExt cx="2938073" cy="1581359"/>
          </a:xfrm>
        </p:grpSpPr>
        <p:sp>
          <p:nvSpPr>
            <p:cNvPr id="430" name="Google Shape;579;p43">
              <a:extLst>
                <a:ext uri="{FF2B5EF4-FFF2-40B4-BE49-F238E27FC236}">
                  <a16:creationId xmlns:a16="http://schemas.microsoft.com/office/drawing/2014/main" id="{33FB0A06-0B5E-0447-988A-DB59895D8073}"/>
                </a:ext>
              </a:extLst>
            </p:cNvPr>
            <p:cNvSpPr txBox="1">
              <a:spLocks/>
            </p:cNvSpPr>
            <p:nvPr/>
          </p:nvSpPr>
          <p:spPr>
            <a:xfrm>
              <a:off x="667913" y="2731188"/>
              <a:ext cx="2938073" cy="627251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70C0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Переводчик – посредник</a:t>
              </a:r>
              <a:r>
                <a:rPr lang="en-US" sz="1800" b="1" dirty="0">
                  <a:solidFill>
                    <a:srgbClr val="0070C0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/</a:t>
              </a:r>
              <a:r>
                <a:rPr lang="ru-RU" sz="1800" b="1" dirty="0">
                  <a:solidFill>
                    <a:srgbClr val="0070C0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интерфейс</a:t>
              </a:r>
              <a:endParaRPr lang="en-US" sz="1800" b="1" dirty="0">
                <a:solidFill>
                  <a:srgbClr val="0070C0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14BE0E10-974E-B44B-8546-6CF5E8F773F6}"/>
                </a:ext>
              </a:extLst>
            </p:cNvPr>
            <p:cNvSpPr txBox="1"/>
            <p:nvPr/>
          </p:nvSpPr>
          <p:spPr>
            <a:xfrm>
              <a:off x="686744" y="3358440"/>
              <a:ext cx="291924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Переводчик становится связующим звеном между коммуникацией людей и машин, людей и людей</a:t>
              </a: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024F5A1F-799D-044D-889E-73B757A963F1}"/>
              </a:ext>
            </a:extLst>
          </p:cNvPr>
          <p:cNvGrpSpPr/>
          <p:nvPr/>
        </p:nvGrpSpPr>
        <p:grpSpPr>
          <a:xfrm>
            <a:off x="7742793" y="1401991"/>
            <a:ext cx="3354698" cy="1174230"/>
            <a:chOff x="686744" y="2707430"/>
            <a:chExt cx="3354698" cy="1174230"/>
          </a:xfrm>
        </p:grpSpPr>
        <p:sp>
          <p:nvSpPr>
            <p:cNvPr id="453" name="Google Shape;579;p43">
              <a:extLst>
                <a:ext uri="{FF2B5EF4-FFF2-40B4-BE49-F238E27FC236}">
                  <a16:creationId xmlns:a16="http://schemas.microsoft.com/office/drawing/2014/main" id="{43719BD5-E2B6-464A-BB88-44B55412ED0D}"/>
                </a:ext>
              </a:extLst>
            </p:cNvPr>
            <p:cNvSpPr txBox="1">
              <a:spLocks/>
            </p:cNvSpPr>
            <p:nvPr/>
          </p:nvSpPr>
          <p:spPr>
            <a:xfrm>
              <a:off x="723260" y="2707430"/>
              <a:ext cx="2784860" cy="65994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F43E52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Новый знаковый язык</a:t>
              </a:r>
              <a:endParaRPr lang="en-US" sz="1800" b="1" dirty="0">
                <a:solidFill>
                  <a:srgbClr val="F43E52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91B66EAA-64E7-4C4B-AA23-A7B29E64F01F}"/>
                </a:ext>
              </a:extLst>
            </p:cNvPr>
            <p:cNvSpPr txBox="1"/>
            <p:nvPr/>
          </p:nvSpPr>
          <p:spPr>
            <a:xfrm>
              <a:off x="686744" y="3358440"/>
              <a:ext cx="335469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Примитивизация когнитивной деятельности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мышления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ACB06E-4B4C-4346-8D71-0A65960D5C22}"/>
              </a:ext>
            </a:extLst>
          </p:cNvPr>
          <p:cNvGrpSpPr/>
          <p:nvPr/>
        </p:nvGrpSpPr>
        <p:grpSpPr>
          <a:xfrm>
            <a:off x="544394" y="3045865"/>
            <a:ext cx="3883340" cy="935029"/>
            <a:chOff x="657781" y="2731188"/>
            <a:chExt cx="3883340" cy="935029"/>
          </a:xfrm>
        </p:grpSpPr>
        <p:sp>
          <p:nvSpPr>
            <p:cNvPr id="46" name="Google Shape;579;p43">
              <a:extLst>
                <a:ext uri="{FF2B5EF4-FFF2-40B4-BE49-F238E27FC236}">
                  <a16:creationId xmlns:a16="http://schemas.microsoft.com/office/drawing/2014/main" id="{4FE7B75A-29D4-F947-A385-1C8BA6080E60}"/>
                </a:ext>
              </a:extLst>
            </p:cNvPr>
            <p:cNvSpPr txBox="1">
              <a:spLocks/>
            </p:cNvSpPr>
            <p:nvPr/>
          </p:nvSpPr>
          <p:spPr>
            <a:xfrm>
              <a:off x="657781" y="2731188"/>
              <a:ext cx="3883340" cy="59399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Возрождение интеллектуального перевода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8AB29DA-3A1A-AD4F-BE3E-1ABE04AA391B}"/>
                </a:ext>
              </a:extLst>
            </p:cNvPr>
            <p:cNvSpPr txBox="1"/>
            <p:nvPr/>
          </p:nvSpPr>
          <p:spPr>
            <a:xfrm>
              <a:off x="686744" y="3358440"/>
              <a:ext cx="36688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случае краха ИИ и сервисов перевода</a:t>
              </a:r>
            </a:p>
          </p:txBody>
        </p:sp>
      </p:grpSp>
      <p:sp>
        <p:nvSpPr>
          <p:cNvPr id="49" name="Google Shape;579;p43">
            <a:extLst>
              <a:ext uri="{FF2B5EF4-FFF2-40B4-BE49-F238E27FC236}">
                <a16:creationId xmlns:a16="http://schemas.microsoft.com/office/drawing/2014/main" id="{AB4AE9E7-6E40-224B-BDAB-416F9EBC7BB4}"/>
              </a:ext>
            </a:extLst>
          </p:cNvPr>
          <p:cNvSpPr txBox="1">
            <a:spLocks/>
          </p:cNvSpPr>
          <p:nvPr/>
        </p:nvSpPr>
        <p:spPr>
          <a:xfrm>
            <a:off x="4593839" y="4606632"/>
            <a:ext cx="3012210" cy="157114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rPr>
              <a:t>Качество перевода с восточных языков останется ниже перевода с европейских языков</a:t>
            </a:r>
            <a:endParaRPr lang="en-US" sz="1800" b="1" dirty="0">
              <a:solidFill>
                <a:srgbClr val="006FB3"/>
              </a:solidFill>
              <a:latin typeface="Tahoma Bold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CB6FD1-2816-2B48-908E-7037FC269E75}"/>
              </a:ext>
            </a:extLst>
          </p:cNvPr>
          <p:cNvGrpSpPr/>
          <p:nvPr/>
        </p:nvGrpSpPr>
        <p:grpSpPr>
          <a:xfrm>
            <a:off x="7794418" y="2907319"/>
            <a:ext cx="4177162" cy="1150471"/>
            <a:chOff x="686744" y="2731189"/>
            <a:chExt cx="4177162" cy="1150471"/>
          </a:xfrm>
        </p:grpSpPr>
        <p:sp>
          <p:nvSpPr>
            <p:cNvPr id="52" name="Google Shape;579;p43">
              <a:extLst>
                <a:ext uri="{FF2B5EF4-FFF2-40B4-BE49-F238E27FC236}">
                  <a16:creationId xmlns:a16="http://schemas.microsoft.com/office/drawing/2014/main" id="{5D9402DE-AA59-5046-86B3-279B5AA23E8F}"/>
                </a:ext>
              </a:extLst>
            </p:cNvPr>
            <p:cNvSpPr txBox="1">
              <a:spLocks/>
            </p:cNvSpPr>
            <p:nvPr/>
          </p:nvSpPr>
          <p:spPr>
            <a:xfrm>
              <a:off x="686744" y="2731189"/>
              <a:ext cx="4177162" cy="593998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F43E52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Деградация естественных языков</a:t>
              </a:r>
              <a:endParaRPr lang="en-US" sz="1800" b="1" dirty="0">
                <a:solidFill>
                  <a:srgbClr val="F43E52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D74FE46-AC7A-1349-98CA-68D5E7D80E04}"/>
                </a:ext>
              </a:extLst>
            </p:cNvPr>
            <p:cNvSpPr txBox="1"/>
            <p:nvPr/>
          </p:nvSpPr>
          <p:spPr>
            <a:xfrm>
              <a:off x="686744" y="3358440"/>
              <a:ext cx="36688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Алгоритмизация лишает творческих шансов</a:t>
              </a:r>
            </a:p>
          </p:txBody>
        </p:sp>
      </p:grpSp>
      <p:sp>
        <p:nvSpPr>
          <p:cNvPr id="54" name="Google Shape;579;p43">
            <a:extLst>
              <a:ext uri="{FF2B5EF4-FFF2-40B4-BE49-F238E27FC236}">
                <a16:creationId xmlns:a16="http://schemas.microsoft.com/office/drawing/2014/main" id="{FE597482-16B1-9D4C-9BA8-C83CDF68EB07}"/>
              </a:ext>
            </a:extLst>
          </p:cNvPr>
          <p:cNvSpPr txBox="1">
            <a:spLocks/>
          </p:cNvSpPr>
          <p:nvPr/>
        </p:nvSpPr>
        <p:spPr>
          <a:xfrm>
            <a:off x="7794418" y="4513898"/>
            <a:ext cx="3683935" cy="43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F43E52"/>
                </a:solidFill>
                <a:latin typeface="Tahoma Bold"/>
                <a:ea typeface="Montserrat Medium"/>
                <a:cs typeface="Montserrat Medium"/>
                <a:sym typeface="Montserrat Medium"/>
              </a:rPr>
              <a:t>Оценка деятельности переводчика компьютером</a:t>
            </a:r>
            <a:endParaRPr lang="en-US" sz="1800" b="1" dirty="0">
              <a:solidFill>
                <a:srgbClr val="F43E52"/>
              </a:solidFill>
              <a:latin typeface="Tahoma Bold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B9F1E5-7D4C-D448-8085-E23826690D66}"/>
              </a:ext>
            </a:extLst>
          </p:cNvPr>
          <p:cNvGrpSpPr/>
          <p:nvPr/>
        </p:nvGrpSpPr>
        <p:grpSpPr>
          <a:xfrm>
            <a:off x="4655286" y="3147982"/>
            <a:ext cx="2938073" cy="1365916"/>
            <a:chOff x="667913" y="2731188"/>
            <a:chExt cx="2938073" cy="1365916"/>
          </a:xfrm>
        </p:grpSpPr>
        <p:sp>
          <p:nvSpPr>
            <p:cNvPr id="37" name="Google Shape;579;p43">
              <a:extLst>
                <a:ext uri="{FF2B5EF4-FFF2-40B4-BE49-F238E27FC236}">
                  <a16:creationId xmlns:a16="http://schemas.microsoft.com/office/drawing/2014/main" id="{A2680F4F-E6C5-6648-8416-24223F81964F}"/>
                </a:ext>
              </a:extLst>
            </p:cNvPr>
            <p:cNvSpPr txBox="1">
              <a:spLocks/>
            </p:cNvSpPr>
            <p:nvPr/>
          </p:nvSpPr>
          <p:spPr>
            <a:xfrm>
              <a:off x="667913" y="2731188"/>
              <a:ext cx="2938073" cy="593997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F43E52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Человек исключен из коммуникации людей</a:t>
              </a:r>
              <a:endParaRPr lang="en-US" sz="1800" b="1" dirty="0">
                <a:solidFill>
                  <a:srgbClr val="F43E52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51F8CB-670E-9349-A7CD-4F347271FC1E}"/>
                </a:ext>
              </a:extLst>
            </p:cNvPr>
            <p:cNvSpPr txBox="1"/>
            <p:nvPr/>
          </p:nvSpPr>
          <p:spPr>
            <a:xfrm>
              <a:off x="686744" y="3358440"/>
              <a:ext cx="291924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Создание принципиально нового интерфейса-робота без человека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045E1E-881B-774A-A193-A19619A73389}"/>
              </a:ext>
            </a:extLst>
          </p:cNvPr>
          <p:cNvGrpSpPr/>
          <p:nvPr/>
        </p:nvGrpSpPr>
        <p:grpSpPr>
          <a:xfrm>
            <a:off x="569414" y="4237986"/>
            <a:ext cx="3513992" cy="942650"/>
            <a:chOff x="671636" y="2731189"/>
            <a:chExt cx="3513992" cy="942650"/>
          </a:xfrm>
        </p:grpSpPr>
        <p:sp>
          <p:nvSpPr>
            <p:cNvPr id="41" name="Google Shape;579;p43">
              <a:extLst>
                <a:ext uri="{FF2B5EF4-FFF2-40B4-BE49-F238E27FC236}">
                  <a16:creationId xmlns:a16="http://schemas.microsoft.com/office/drawing/2014/main" id="{B76CF39C-954C-8944-86CD-E09B70B741AA}"/>
                </a:ext>
              </a:extLst>
            </p:cNvPr>
            <p:cNvSpPr txBox="1">
              <a:spLocks/>
            </p:cNvSpPr>
            <p:nvPr/>
          </p:nvSpPr>
          <p:spPr>
            <a:xfrm>
              <a:off x="671636" y="2731189"/>
              <a:ext cx="3336132" cy="4365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F43E52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Когнитивная лень</a:t>
              </a:r>
              <a:endParaRPr lang="en-US" sz="1800" b="1" dirty="0">
                <a:solidFill>
                  <a:srgbClr val="F43E52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6CCD5C-29DA-3246-9A24-E83E6AF63141}"/>
                </a:ext>
              </a:extLst>
            </p:cNvPr>
            <p:cNvSpPr txBox="1"/>
            <p:nvPr/>
          </p:nvSpPr>
          <p:spPr>
            <a:xfrm>
              <a:off x="686743" y="3150619"/>
              <a:ext cx="3498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Упрощение процессов приведет к деградации человеческого интеллекта</a:t>
              </a:r>
            </a:p>
          </p:txBody>
        </p:sp>
      </p:grpSp>
      <p:sp>
        <p:nvSpPr>
          <p:cNvPr id="56" name="Google Shape;579;p43">
            <a:extLst>
              <a:ext uri="{FF2B5EF4-FFF2-40B4-BE49-F238E27FC236}">
                <a16:creationId xmlns:a16="http://schemas.microsoft.com/office/drawing/2014/main" id="{6EA745F9-51A0-824E-9E41-E543B6944618}"/>
              </a:ext>
            </a:extLst>
          </p:cNvPr>
          <p:cNvSpPr txBox="1">
            <a:spLocks/>
          </p:cNvSpPr>
          <p:nvPr/>
        </p:nvSpPr>
        <p:spPr>
          <a:xfrm>
            <a:off x="584521" y="5349285"/>
            <a:ext cx="3336132" cy="43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F43E52"/>
                </a:solidFill>
                <a:latin typeface="Tahoma Bold"/>
                <a:ea typeface="Montserrat Medium"/>
                <a:cs typeface="Montserrat Medium"/>
                <a:sym typeface="Montserrat Medium"/>
              </a:rPr>
              <a:t>Техногенная катастрофа</a:t>
            </a:r>
            <a:endParaRPr lang="en-US" sz="1800" b="1" dirty="0">
              <a:solidFill>
                <a:srgbClr val="F43E52"/>
              </a:solidFill>
              <a:latin typeface="Tahoma Bold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6641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3A31DBB-8344-4F1C-AD40-B26913ED8175}"/>
              </a:ext>
            </a:extLst>
          </p:cNvPr>
          <p:cNvGrpSpPr/>
          <p:nvPr/>
        </p:nvGrpSpPr>
        <p:grpSpPr>
          <a:xfrm>
            <a:off x="-215900" y="105648"/>
            <a:ext cx="1745865" cy="1596536"/>
            <a:chOff x="-215900" y="105648"/>
            <a:chExt cx="1745865" cy="1596536"/>
          </a:xfrm>
        </p:grpSpPr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BB7D04F-9B5A-4AF5-8FFA-87B9EA274CDA}"/>
                </a:ext>
              </a:extLst>
            </p:cNvPr>
            <p:cNvSpPr/>
            <p:nvPr/>
          </p:nvSpPr>
          <p:spPr>
            <a:xfrm rot="10800000">
              <a:off x="-215900" y="105648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extLst>
                <a:ext uri="{FF2B5EF4-FFF2-40B4-BE49-F238E27FC236}">
                  <a16:creationId xmlns:a16="http://schemas.microsoft.com/office/drawing/2014/main" id="{E019AE80-B8FB-4EE1-8C1D-F400609B8EF5}"/>
                </a:ext>
              </a:extLst>
            </p:cNvPr>
            <p:cNvSpPr/>
            <p:nvPr/>
          </p:nvSpPr>
          <p:spPr>
            <a:xfrm rot="10800000">
              <a:off x="621723" y="765266"/>
              <a:ext cx="908242" cy="936918"/>
            </a:xfrm>
            <a:prstGeom prst="triangle">
              <a:avLst/>
            </a:prstGeom>
            <a:noFill/>
            <a:ln>
              <a:solidFill>
                <a:srgbClr val="C5BCBD">
                  <a:alpha val="4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5B4CBA7A-F6C2-4D04-8757-6321E2CB0E87}"/>
              </a:ext>
            </a:extLst>
          </p:cNvPr>
          <p:cNvSpPr/>
          <p:nvPr/>
        </p:nvSpPr>
        <p:spPr>
          <a:xfrm rot="10800000">
            <a:off x="10521418" y="5043132"/>
            <a:ext cx="1670582" cy="1430999"/>
          </a:xfrm>
          <a:prstGeom prst="triangle">
            <a:avLst/>
          </a:prstGeom>
          <a:gradFill>
            <a:gsLst>
              <a:gs pos="0">
                <a:schemeClr val="bg1">
                  <a:lumMod val="85000"/>
                  <a:alpha val="53000"/>
                </a:schemeClr>
              </a:gs>
              <a:gs pos="8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Google Shape;290;p30">
            <a:extLst>
              <a:ext uri="{FF2B5EF4-FFF2-40B4-BE49-F238E27FC236}">
                <a16:creationId xmlns:a16="http://schemas.microsoft.com/office/drawing/2014/main" id="{194B0B70-F673-4E86-B102-4920AB43B350}"/>
              </a:ext>
            </a:extLst>
          </p:cNvPr>
          <p:cNvSpPr txBox="1">
            <a:spLocks/>
          </p:cNvSpPr>
          <p:nvPr/>
        </p:nvSpPr>
        <p:spPr>
          <a:xfrm>
            <a:off x="2105094" y="-203836"/>
            <a:ext cx="8671504" cy="143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2800" b="1" dirty="0">
                <a:latin typeface="Tahoma Bold"/>
                <a:ea typeface="Tahoma" panose="020B0604030504040204" pitchFamily="34" charset="0"/>
                <a:cs typeface="Tahoma" panose="020B0604030504040204" pitchFamily="34" charset="0"/>
              </a:rPr>
              <a:t>Идеи совместных проектов</a:t>
            </a:r>
            <a:endParaRPr lang="en-US" sz="2800" b="1" dirty="0">
              <a:latin typeface="Tahoma Bol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B9032A75-3032-4966-A632-ADAD03195C3A}"/>
              </a:ext>
            </a:extLst>
          </p:cNvPr>
          <p:cNvSpPr/>
          <p:nvPr/>
        </p:nvSpPr>
        <p:spPr>
          <a:xfrm rot="5400000">
            <a:off x="1942385" y="456923"/>
            <a:ext cx="178988" cy="134535"/>
          </a:xfrm>
          <a:prstGeom prst="triangle">
            <a:avLst/>
          </a:prstGeom>
          <a:solidFill>
            <a:srgbClr val="67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09FE82-BF5E-4B62-965F-5CCD74016187}"/>
              </a:ext>
            </a:extLst>
          </p:cNvPr>
          <p:cNvSpPr/>
          <p:nvPr/>
        </p:nvSpPr>
        <p:spPr>
          <a:xfrm>
            <a:off x="621722" y="1006072"/>
            <a:ext cx="4709141" cy="2428795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3A30D2F-0F43-488A-B117-F861B015DDAC}"/>
              </a:ext>
            </a:extLst>
          </p:cNvPr>
          <p:cNvGrpSpPr/>
          <p:nvPr/>
        </p:nvGrpSpPr>
        <p:grpSpPr>
          <a:xfrm>
            <a:off x="744605" y="1138959"/>
            <a:ext cx="4459668" cy="1843313"/>
            <a:chOff x="1359129" y="2547230"/>
            <a:chExt cx="4546880" cy="1468347"/>
          </a:xfrm>
        </p:grpSpPr>
        <p:sp>
          <p:nvSpPr>
            <p:cNvPr id="46" name="Google Shape;290;p30">
              <a:extLst>
                <a:ext uri="{FF2B5EF4-FFF2-40B4-BE49-F238E27FC236}">
                  <a16:creationId xmlns:a16="http://schemas.microsoft.com/office/drawing/2014/main" id="{5C775293-EECA-4D4B-B7E5-186484E5FF20}"/>
                </a:ext>
              </a:extLst>
            </p:cNvPr>
            <p:cNvSpPr txBox="1">
              <a:spLocks/>
            </p:cNvSpPr>
            <p:nvPr/>
          </p:nvSpPr>
          <p:spPr>
            <a:xfrm>
              <a:off x="1426075" y="2547230"/>
              <a:ext cx="4479934" cy="471264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600"/>
                </a:spcBef>
              </a:pPr>
              <a:r>
                <a:rPr lang="ru-RU" sz="22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Более раннее разделение</a:t>
              </a:r>
              <a:endParaRPr lang="en-US" sz="2200" b="1" dirty="0">
                <a:solidFill>
                  <a:srgbClr val="005D9E"/>
                </a:solidFill>
                <a:latin typeface="Tahoma Bold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Google Shape;290;p30">
              <a:extLst>
                <a:ext uri="{FF2B5EF4-FFF2-40B4-BE49-F238E27FC236}">
                  <a16:creationId xmlns:a16="http://schemas.microsoft.com/office/drawing/2014/main" id="{5BA75493-74E1-4C41-9285-79603AF90683}"/>
                </a:ext>
              </a:extLst>
            </p:cNvPr>
            <p:cNvSpPr txBox="1">
              <a:spLocks/>
            </p:cNvSpPr>
            <p:nvPr/>
          </p:nvSpPr>
          <p:spPr>
            <a:xfrm>
              <a:off x="1359129" y="2994225"/>
              <a:ext cx="4269075" cy="1021352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Возможно более раннее разделение подготовки переводчиков для работы в </a:t>
              </a:r>
              <a:r>
                <a:rPr lang="ru-RU" sz="1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антропосреде</a:t>
              </a:r>
              <a:r>
                <a: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и цифровой среде (средняя школа)</a:t>
              </a:r>
              <a:endPara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C0A35D3-2C86-4122-8DEB-DE5FAA4B78A6}"/>
              </a:ext>
            </a:extLst>
          </p:cNvPr>
          <p:cNvGrpSpPr/>
          <p:nvPr/>
        </p:nvGrpSpPr>
        <p:grpSpPr>
          <a:xfrm>
            <a:off x="312627" y="1238203"/>
            <a:ext cx="609600" cy="598247"/>
            <a:chOff x="997191" y="2762498"/>
            <a:chExt cx="609600" cy="598247"/>
          </a:xfrm>
        </p:grpSpPr>
        <p:sp>
          <p:nvSpPr>
            <p:cNvPr id="40" name="Ромб 39">
              <a:extLst>
                <a:ext uri="{FF2B5EF4-FFF2-40B4-BE49-F238E27FC236}">
                  <a16:creationId xmlns:a16="http://schemas.microsoft.com/office/drawing/2014/main" id="{C55AE2FB-64BF-4D10-A099-F19F678872A4}"/>
                </a:ext>
              </a:extLst>
            </p:cNvPr>
            <p:cNvSpPr/>
            <p:nvPr/>
          </p:nvSpPr>
          <p:spPr>
            <a:xfrm>
              <a:off x="997191" y="2762498"/>
              <a:ext cx="609600" cy="598247"/>
            </a:xfrm>
            <a:prstGeom prst="diamond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Google Shape;7002;p68">
              <a:extLst>
                <a:ext uri="{FF2B5EF4-FFF2-40B4-BE49-F238E27FC236}">
                  <a16:creationId xmlns:a16="http://schemas.microsoft.com/office/drawing/2014/main" id="{414E36D8-EA10-4258-8DB1-21E3B01528E6}"/>
                </a:ext>
              </a:extLst>
            </p:cNvPr>
            <p:cNvGrpSpPr/>
            <p:nvPr/>
          </p:nvGrpSpPr>
          <p:grpSpPr>
            <a:xfrm>
              <a:off x="1198204" y="2928034"/>
              <a:ext cx="207574" cy="267173"/>
              <a:chOff x="-36850682" y="1912725"/>
              <a:chExt cx="241050" cy="293225"/>
            </a:xfrm>
            <a:solidFill>
              <a:schemeClr val="bg1"/>
            </a:solidFill>
          </p:grpSpPr>
          <p:sp>
            <p:nvSpPr>
              <p:cNvPr id="42" name="Google Shape;7003;p68">
                <a:extLst>
                  <a:ext uri="{FF2B5EF4-FFF2-40B4-BE49-F238E27FC236}">
                    <a16:creationId xmlns:a16="http://schemas.microsoft.com/office/drawing/2014/main" id="{F0153065-67D1-4F63-9B1D-2A86976CF43B}"/>
                  </a:ext>
                </a:extLst>
              </p:cNvPr>
              <p:cNvSpPr/>
              <p:nvPr/>
            </p:nvSpPr>
            <p:spPr>
              <a:xfrm>
                <a:off x="-36850682" y="1912725"/>
                <a:ext cx="24105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9642" h="11729" extrusionOk="0">
                    <a:moveTo>
                      <a:pt x="8665" y="694"/>
                    </a:moveTo>
                    <a:cubicBezTo>
                      <a:pt x="8822" y="726"/>
                      <a:pt x="8980" y="883"/>
                      <a:pt x="8980" y="1041"/>
                    </a:cubicBezTo>
                    <a:lnTo>
                      <a:pt x="8980" y="7562"/>
                    </a:lnTo>
                    <a:lnTo>
                      <a:pt x="2836" y="7562"/>
                    </a:lnTo>
                    <a:lnTo>
                      <a:pt x="2836" y="694"/>
                    </a:lnTo>
                    <a:close/>
                    <a:moveTo>
                      <a:pt x="2175" y="726"/>
                    </a:moveTo>
                    <a:lnTo>
                      <a:pt x="2175" y="7625"/>
                    </a:lnTo>
                    <a:lnTo>
                      <a:pt x="1828" y="7625"/>
                    </a:lnTo>
                    <a:cubicBezTo>
                      <a:pt x="1450" y="7625"/>
                      <a:pt x="1072" y="7720"/>
                      <a:pt x="788" y="7972"/>
                    </a:cubicBezTo>
                    <a:lnTo>
                      <a:pt x="788" y="1797"/>
                    </a:lnTo>
                    <a:cubicBezTo>
                      <a:pt x="788" y="1198"/>
                      <a:pt x="1261" y="726"/>
                      <a:pt x="1828" y="726"/>
                    </a:cubicBezTo>
                    <a:close/>
                    <a:moveTo>
                      <a:pt x="8791" y="8287"/>
                    </a:moveTo>
                    <a:cubicBezTo>
                      <a:pt x="8696" y="8507"/>
                      <a:pt x="8665" y="8759"/>
                      <a:pt x="8633" y="8948"/>
                    </a:cubicBezTo>
                    <a:lnTo>
                      <a:pt x="1734" y="8948"/>
                    </a:lnTo>
                    <a:cubicBezTo>
                      <a:pt x="1545" y="8948"/>
                      <a:pt x="1387" y="9106"/>
                      <a:pt x="1387" y="9295"/>
                    </a:cubicBezTo>
                    <a:cubicBezTo>
                      <a:pt x="1387" y="9515"/>
                      <a:pt x="1545" y="9673"/>
                      <a:pt x="1734" y="9673"/>
                    </a:cubicBezTo>
                    <a:lnTo>
                      <a:pt x="4821" y="9673"/>
                    </a:lnTo>
                    <a:lnTo>
                      <a:pt x="4821" y="10335"/>
                    </a:lnTo>
                    <a:lnTo>
                      <a:pt x="1860" y="10335"/>
                    </a:lnTo>
                    <a:cubicBezTo>
                      <a:pt x="1293" y="10335"/>
                      <a:pt x="757" y="9925"/>
                      <a:pt x="757" y="9295"/>
                    </a:cubicBezTo>
                    <a:cubicBezTo>
                      <a:pt x="757" y="8728"/>
                      <a:pt x="1230" y="8287"/>
                      <a:pt x="1765" y="8287"/>
                    </a:cubicBezTo>
                    <a:close/>
                    <a:moveTo>
                      <a:pt x="8665" y="9673"/>
                    </a:moveTo>
                    <a:cubicBezTo>
                      <a:pt x="8696" y="9894"/>
                      <a:pt x="8759" y="10146"/>
                      <a:pt x="8822" y="10335"/>
                    </a:cubicBezTo>
                    <a:lnTo>
                      <a:pt x="7594" y="10335"/>
                    </a:lnTo>
                    <a:lnTo>
                      <a:pt x="7594" y="9673"/>
                    </a:lnTo>
                    <a:close/>
                    <a:moveTo>
                      <a:pt x="6900" y="9673"/>
                    </a:moveTo>
                    <a:lnTo>
                      <a:pt x="6900" y="10693"/>
                    </a:lnTo>
                    <a:lnTo>
                      <a:pt x="6428" y="10398"/>
                    </a:lnTo>
                    <a:cubicBezTo>
                      <a:pt x="6396" y="10366"/>
                      <a:pt x="6302" y="10366"/>
                      <a:pt x="6239" y="10366"/>
                    </a:cubicBezTo>
                    <a:cubicBezTo>
                      <a:pt x="6144" y="10366"/>
                      <a:pt x="6113" y="10366"/>
                      <a:pt x="6018" y="10398"/>
                    </a:cubicBezTo>
                    <a:lnTo>
                      <a:pt x="5514" y="10713"/>
                    </a:lnTo>
                    <a:lnTo>
                      <a:pt x="5514" y="9673"/>
                    </a:lnTo>
                    <a:close/>
                    <a:moveTo>
                      <a:pt x="1734" y="1"/>
                    </a:moveTo>
                    <a:cubicBezTo>
                      <a:pt x="1261" y="1"/>
                      <a:pt x="820" y="222"/>
                      <a:pt x="505" y="537"/>
                    </a:cubicBezTo>
                    <a:cubicBezTo>
                      <a:pt x="190" y="820"/>
                      <a:pt x="1" y="1261"/>
                      <a:pt x="1" y="1734"/>
                    </a:cubicBezTo>
                    <a:lnTo>
                      <a:pt x="1" y="9295"/>
                    </a:lnTo>
                    <a:cubicBezTo>
                      <a:pt x="95" y="10272"/>
                      <a:pt x="946" y="10996"/>
                      <a:pt x="1860" y="10996"/>
                    </a:cubicBezTo>
                    <a:lnTo>
                      <a:pt x="4853" y="10996"/>
                    </a:lnTo>
                    <a:lnTo>
                      <a:pt x="4853" y="11343"/>
                    </a:lnTo>
                    <a:cubicBezTo>
                      <a:pt x="4853" y="11469"/>
                      <a:pt x="4916" y="11595"/>
                      <a:pt x="5042" y="11658"/>
                    </a:cubicBezTo>
                    <a:cubicBezTo>
                      <a:pt x="5099" y="11700"/>
                      <a:pt x="5155" y="11717"/>
                      <a:pt x="5209" y="11717"/>
                    </a:cubicBezTo>
                    <a:cubicBezTo>
                      <a:pt x="5275" y="11717"/>
                      <a:pt x="5336" y="11692"/>
                      <a:pt x="5388" y="11658"/>
                    </a:cubicBezTo>
                    <a:lnTo>
                      <a:pt x="6239" y="11122"/>
                    </a:lnTo>
                    <a:lnTo>
                      <a:pt x="7058" y="11658"/>
                    </a:lnTo>
                    <a:cubicBezTo>
                      <a:pt x="7121" y="11705"/>
                      <a:pt x="7176" y="11729"/>
                      <a:pt x="7231" y="11729"/>
                    </a:cubicBezTo>
                    <a:cubicBezTo>
                      <a:pt x="7286" y="11729"/>
                      <a:pt x="7342" y="11705"/>
                      <a:pt x="7405" y="11658"/>
                    </a:cubicBezTo>
                    <a:cubicBezTo>
                      <a:pt x="7531" y="11595"/>
                      <a:pt x="7594" y="11500"/>
                      <a:pt x="7594" y="11343"/>
                    </a:cubicBezTo>
                    <a:lnTo>
                      <a:pt x="7594" y="10996"/>
                    </a:lnTo>
                    <a:lnTo>
                      <a:pt x="9295" y="10996"/>
                    </a:lnTo>
                    <a:cubicBezTo>
                      <a:pt x="9421" y="10996"/>
                      <a:pt x="9547" y="10933"/>
                      <a:pt x="9578" y="10839"/>
                    </a:cubicBezTo>
                    <a:cubicBezTo>
                      <a:pt x="9641" y="10713"/>
                      <a:pt x="9641" y="10618"/>
                      <a:pt x="9578" y="10524"/>
                    </a:cubicBezTo>
                    <a:cubicBezTo>
                      <a:pt x="9169" y="9767"/>
                      <a:pt x="9169" y="8885"/>
                      <a:pt x="9578" y="8098"/>
                    </a:cubicBezTo>
                    <a:cubicBezTo>
                      <a:pt x="9610" y="8035"/>
                      <a:pt x="9610" y="8003"/>
                      <a:pt x="9610" y="7909"/>
                    </a:cubicBezTo>
                    <a:lnTo>
                      <a:pt x="9610" y="1041"/>
                    </a:lnTo>
                    <a:cubicBezTo>
                      <a:pt x="9610" y="474"/>
                      <a:pt x="9137" y="1"/>
                      <a:pt x="860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004;p68">
                <a:extLst>
                  <a:ext uri="{FF2B5EF4-FFF2-40B4-BE49-F238E27FC236}">
                    <a16:creationId xmlns:a16="http://schemas.microsoft.com/office/drawing/2014/main" id="{DDCAFA67-010E-4EE0-9F13-4ACE8E204C88}"/>
                  </a:ext>
                </a:extLst>
              </p:cNvPr>
              <p:cNvSpPr/>
              <p:nvPr/>
            </p:nvSpPr>
            <p:spPr>
              <a:xfrm>
                <a:off x="-36763427" y="1965500"/>
                <a:ext cx="120551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790" extrusionOk="0">
                    <a:moveTo>
                      <a:pt x="2364" y="694"/>
                    </a:moveTo>
                    <a:cubicBezTo>
                      <a:pt x="2773" y="694"/>
                      <a:pt x="3057" y="1009"/>
                      <a:pt x="3057" y="1356"/>
                    </a:cubicBezTo>
                    <a:cubicBezTo>
                      <a:pt x="3057" y="1765"/>
                      <a:pt x="2742" y="2049"/>
                      <a:pt x="2364" y="2049"/>
                    </a:cubicBezTo>
                    <a:cubicBezTo>
                      <a:pt x="2348" y="2050"/>
                      <a:pt x="2332" y="2051"/>
                      <a:pt x="2316" y="2051"/>
                    </a:cubicBezTo>
                    <a:cubicBezTo>
                      <a:pt x="1989" y="2051"/>
                      <a:pt x="1702" y="1746"/>
                      <a:pt x="1702" y="1356"/>
                    </a:cubicBezTo>
                    <a:cubicBezTo>
                      <a:pt x="1702" y="977"/>
                      <a:pt x="2017" y="694"/>
                      <a:pt x="2364" y="694"/>
                    </a:cubicBezTo>
                    <a:close/>
                    <a:moveTo>
                      <a:pt x="2427" y="2742"/>
                    </a:moveTo>
                    <a:cubicBezTo>
                      <a:pt x="3246" y="2742"/>
                      <a:pt x="3939" y="3340"/>
                      <a:pt x="4097" y="4128"/>
                    </a:cubicBezTo>
                    <a:lnTo>
                      <a:pt x="757" y="4128"/>
                    </a:lnTo>
                    <a:cubicBezTo>
                      <a:pt x="883" y="3340"/>
                      <a:pt x="1576" y="2742"/>
                      <a:pt x="2427" y="2742"/>
                    </a:cubicBezTo>
                    <a:close/>
                    <a:moveTo>
                      <a:pt x="2427" y="1"/>
                    </a:moveTo>
                    <a:cubicBezTo>
                      <a:pt x="1671" y="1"/>
                      <a:pt x="1041" y="599"/>
                      <a:pt x="1041" y="1356"/>
                    </a:cubicBezTo>
                    <a:cubicBezTo>
                      <a:pt x="1041" y="1734"/>
                      <a:pt x="1167" y="2049"/>
                      <a:pt x="1387" y="2269"/>
                    </a:cubicBezTo>
                    <a:cubicBezTo>
                      <a:pt x="568" y="2647"/>
                      <a:pt x="32" y="3498"/>
                      <a:pt x="32" y="4443"/>
                    </a:cubicBezTo>
                    <a:cubicBezTo>
                      <a:pt x="1" y="4632"/>
                      <a:pt x="158" y="4790"/>
                      <a:pt x="379" y="4790"/>
                    </a:cubicBezTo>
                    <a:lnTo>
                      <a:pt x="4475" y="4790"/>
                    </a:lnTo>
                    <a:cubicBezTo>
                      <a:pt x="4664" y="4790"/>
                      <a:pt x="4821" y="4632"/>
                      <a:pt x="4821" y="4443"/>
                    </a:cubicBezTo>
                    <a:cubicBezTo>
                      <a:pt x="4821" y="3498"/>
                      <a:pt x="4254" y="2647"/>
                      <a:pt x="3435" y="2269"/>
                    </a:cubicBezTo>
                    <a:cubicBezTo>
                      <a:pt x="3687" y="2049"/>
                      <a:pt x="3813" y="1702"/>
                      <a:pt x="3813" y="1356"/>
                    </a:cubicBezTo>
                    <a:cubicBezTo>
                      <a:pt x="3813" y="599"/>
                      <a:pt x="3183" y="1"/>
                      <a:pt x="2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EF446D21-4D0B-438F-A892-340B2685F559}"/>
              </a:ext>
            </a:extLst>
          </p:cNvPr>
          <p:cNvSpPr/>
          <p:nvPr/>
        </p:nvSpPr>
        <p:spPr>
          <a:xfrm rot="21266515">
            <a:off x="9663857" y="5849565"/>
            <a:ext cx="1670580" cy="1431000"/>
          </a:xfrm>
          <a:prstGeom prst="triangle">
            <a:avLst>
              <a:gd name="adj" fmla="val 55810"/>
            </a:avLst>
          </a:prstGeom>
          <a:gradFill>
            <a:gsLst>
              <a:gs pos="0">
                <a:schemeClr val="bg1">
                  <a:lumMod val="85000"/>
                  <a:alpha val="16000"/>
                </a:schemeClr>
              </a:gs>
              <a:gs pos="8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CD895D32-8C84-4020-8AA3-CFAA404BA542}"/>
              </a:ext>
            </a:extLst>
          </p:cNvPr>
          <p:cNvSpPr/>
          <p:nvPr/>
        </p:nvSpPr>
        <p:spPr>
          <a:xfrm>
            <a:off x="-1841968" y="4601150"/>
            <a:ext cx="3683935" cy="2314964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5300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63EE3406-C6C8-4E88-AE91-D8800C6ECB2D}"/>
              </a:ext>
            </a:extLst>
          </p:cNvPr>
          <p:cNvSpPr/>
          <p:nvPr/>
        </p:nvSpPr>
        <p:spPr>
          <a:xfrm rot="20920911">
            <a:off x="225140" y="5612904"/>
            <a:ext cx="2072554" cy="1580943"/>
          </a:xfrm>
          <a:prstGeom prst="triangle">
            <a:avLst/>
          </a:prstGeom>
          <a:noFill/>
          <a:ln>
            <a:solidFill>
              <a:srgbClr val="C5BCBD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>
            <a:extLst>
              <a:ext uri="{FF2B5EF4-FFF2-40B4-BE49-F238E27FC236}">
                <a16:creationId xmlns:a16="http://schemas.microsoft.com/office/drawing/2014/main" id="{A6FBBF80-9A61-4767-A8A4-81953FAFB57A}"/>
              </a:ext>
            </a:extLst>
          </p:cNvPr>
          <p:cNvSpPr/>
          <p:nvPr/>
        </p:nvSpPr>
        <p:spPr>
          <a:xfrm>
            <a:off x="9015313" y="5636409"/>
            <a:ext cx="3012210" cy="2443182"/>
          </a:xfrm>
          <a:prstGeom prst="triangle">
            <a:avLst/>
          </a:prstGeom>
          <a:noFill/>
          <a:ln>
            <a:solidFill>
              <a:srgbClr val="C5BCBD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51A44AD4-B36A-4833-9D9B-4B9D90854754}"/>
              </a:ext>
            </a:extLst>
          </p:cNvPr>
          <p:cNvSpPr/>
          <p:nvPr/>
        </p:nvSpPr>
        <p:spPr>
          <a:xfrm>
            <a:off x="11294709" y="5855886"/>
            <a:ext cx="1184520" cy="1002114"/>
          </a:xfrm>
          <a:prstGeom prst="triangle">
            <a:avLst/>
          </a:prstGeom>
          <a:noFill/>
          <a:ln>
            <a:solidFill>
              <a:srgbClr val="005D9E">
                <a:alpha val="1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204BA9CB-54CC-46ED-8C34-998B15A0EDD1}"/>
              </a:ext>
            </a:extLst>
          </p:cNvPr>
          <p:cNvSpPr/>
          <p:nvPr/>
        </p:nvSpPr>
        <p:spPr>
          <a:xfrm rot="21189702">
            <a:off x="-495362" y="4925197"/>
            <a:ext cx="1184520" cy="1002114"/>
          </a:xfrm>
          <a:prstGeom prst="triangle">
            <a:avLst/>
          </a:prstGeom>
          <a:noFill/>
          <a:ln>
            <a:solidFill>
              <a:srgbClr val="005D9E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181CE6C-CE35-D041-9B52-DE228D362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245" y="136623"/>
            <a:ext cx="882896" cy="882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4486AE-3C9F-7345-A92B-FF0E6244929E}"/>
              </a:ext>
            </a:extLst>
          </p:cNvPr>
          <p:cNvSpPr txBox="1"/>
          <p:nvPr/>
        </p:nvSpPr>
        <p:spPr>
          <a:xfrm>
            <a:off x="3886076" y="301442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голосов</a:t>
            </a:r>
            <a:endParaRPr lang="en-RU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18">
            <a:extLst>
              <a:ext uri="{FF2B5EF4-FFF2-40B4-BE49-F238E27FC236}">
                <a16:creationId xmlns:a16="http://schemas.microsoft.com/office/drawing/2014/main" id="{B4FEDC84-6672-4F45-B0FD-4DC08B63DFC4}"/>
              </a:ext>
            </a:extLst>
          </p:cNvPr>
          <p:cNvSpPr/>
          <p:nvPr/>
        </p:nvSpPr>
        <p:spPr>
          <a:xfrm>
            <a:off x="6284131" y="1006072"/>
            <a:ext cx="4709141" cy="2428795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20">
            <a:extLst>
              <a:ext uri="{FF2B5EF4-FFF2-40B4-BE49-F238E27FC236}">
                <a16:creationId xmlns:a16="http://schemas.microsoft.com/office/drawing/2014/main" id="{15FDE501-A38E-5940-BB22-58661368D60E}"/>
              </a:ext>
            </a:extLst>
          </p:cNvPr>
          <p:cNvGrpSpPr/>
          <p:nvPr/>
        </p:nvGrpSpPr>
        <p:grpSpPr>
          <a:xfrm>
            <a:off x="6702318" y="902154"/>
            <a:ext cx="4107226" cy="2080115"/>
            <a:chOff x="1485728" y="2452088"/>
            <a:chExt cx="4332739" cy="1563489"/>
          </a:xfrm>
        </p:grpSpPr>
        <p:sp>
          <p:nvSpPr>
            <p:cNvPr id="51" name="Google Shape;290;p30">
              <a:extLst>
                <a:ext uri="{FF2B5EF4-FFF2-40B4-BE49-F238E27FC236}">
                  <a16:creationId xmlns:a16="http://schemas.microsoft.com/office/drawing/2014/main" id="{B9E2667C-604F-3842-9430-5686B1A2F9CB}"/>
                </a:ext>
              </a:extLst>
            </p:cNvPr>
            <p:cNvSpPr txBox="1">
              <a:spLocks/>
            </p:cNvSpPr>
            <p:nvPr/>
          </p:nvSpPr>
          <p:spPr>
            <a:xfrm>
              <a:off x="1485728" y="2452088"/>
              <a:ext cx="4332739" cy="964986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600"/>
                </a:spcBef>
              </a:pPr>
              <a:r>
                <a:rPr lang="ru-RU" sz="22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Дидактическая матрица</a:t>
              </a:r>
              <a:endParaRPr lang="en-US" sz="2200" b="1" dirty="0">
                <a:solidFill>
                  <a:srgbClr val="005D9E"/>
                </a:solidFill>
                <a:latin typeface="Tahoma Bold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Google Shape;290;p30">
              <a:extLst>
                <a:ext uri="{FF2B5EF4-FFF2-40B4-BE49-F238E27FC236}">
                  <a16:creationId xmlns:a16="http://schemas.microsoft.com/office/drawing/2014/main" id="{1FFD1AEA-EAD0-2546-B7A2-BE7F7EB44010}"/>
                </a:ext>
              </a:extLst>
            </p:cNvPr>
            <p:cNvSpPr txBox="1">
              <a:spLocks/>
            </p:cNvSpPr>
            <p:nvPr/>
          </p:nvSpPr>
          <p:spPr>
            <a:xfrm>
              <a:off x="1485728" y="3050591"/>
              <a:ext cx="4142475" cy="964986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Создание дидактической матрицы (рассеянная, открытая) переводческой деятельности. Оси: </a:t>
              </a:r>
              <a:r>
                <a:rPr lang="ru-RU" sz="1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заполненность</a:t>
              </a:r>
              <a:r>
                <a: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востребованность</a:t>
              </a:r>
              <a:endPara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" name="Группа 22">
            <a:extLst>
              <a:ext uri="{FF2B5EF4-FFF2-40B4-BE49-F238E27FC236}">
                <a16:creationId xmlns:a16="http://schemas.microsoft.com/office/drawing/2014/main" id="{F21F891E-ACC1-CB4D-991F-E19A57D86B8C}"/>
              </a:ext>
            </a:extLst>
          </p:cNvPr>
          <p:cNvGrpSpPr/>
          <p:nvPr/>
        </p:nvGrpSpPr>
        <p:grpSpPr>
          <a:xfrm>
            <a:off x="5975036" y="1238203"/>
            <a:ext cx="609600" cy="598247"/>
            <a:chOff x="997191" y="2762498"/>
            <a:chExt cx="609600" cy="598247"/>
          </a:xfrm>
        </p:grpSpPr>
        <p:sp>
          <p:nvSpPr>
            <p:cNvPr id="54" name="Ромб 39">
              <a:extLst>
                <a:ext uri="{FF2B5EF4-FFF2-40B4-BE49-F238E27FC236}">
                  <a16:creationId xmlns:a16="http://schemas.microsoft.com/office/drawing/2014/main" id="{969A949F-6657-204A-80B5-AFB1B691D6FD}"/>
                </a:ext>
              </a:extLst>
            </p:cNvPr>
            <p:cNvSpPr/>
            <p:nvPr/>
          </p:nvSpPr>
          <p:spPr>
            <a:xfrm>
              <a:off x="997191" y="2762498"/>
              <a:ext cx="609600" cy="598247"/>
            </a:xfrm>
            <a:prstGeom prst="diamond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Google Shape;7002;p68">
              <a:extLst>
                <a:ext uri="{FF2B5EF4-FFF2-40B4-BE49-F238E27FC236}">
                  <a16:creationId xmlns:a16="http://schemas.microsoft.com/office/drawing/2014/main" id="{622F980F-9C55-F249-9F11-FE346AE57F80}"/>
                </a:ext>
              </a:extLst>
            </p:cNvPr>
            <p:cNvGrpSpPr/>
            <p:nvPr/>
          </p:nvGrpSpPr>
          <p:grpSpPr>
            <a:xfrm>
              <a:off x="1198204" y="2928034"/>
              <a:ext cx="207574" cy="267173"/>
              <a:chOff x="-36850682" y="1912725"/>
              <a:chExt cx="241050" cy="293225"/>
            </a:xfrm>
            <a:solidFill>
              <a:schemeClr val="bg1"/>
            </a:solidFill>
          </p:grpSpPr>
          <p:sp>
            <p:nvSpPr>
              <p:cNvPr id="56" name="Google Shape;7003;p68">
                <a:extLst>
                  <a:ext uri="{FF2B5EF4-FFF2-40B4-BE49-F238E27FC236}">
                    <a16:creationId xmlns:a16="http://schemas.microsoft.com/office/drawing/2014/main" id="{3E4DA973-6A42-994A-AAC7-E262D7A42D6D}"/>
                  </a:ext>
                </a:extLst>
              </p:cNvPr>
              <p:cNvSpPr/>
              <p:nvPr/>
            </p:nvSpPr>
            <p:spPr>
              <a:xfrm>
                <a:off x="-36850682" y="1912725"/>
                <a:ext cx="24105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9642" h="11729" extrusionOk="0">
                    <a:moveTo>
                      <a:pt x="8665" y="694"/>
                    </a:moveTo>
                    <a:cubicBezTo>
                      <a:pt x="8822" y="726"/>
                      <a:pt x="8980" y="883"/>
                      <a:pt x="8980" y="1041"/>
                    </a:cubicBezTo>
                    <a:lnTo>
                      <a:pt x="8980" y="7562"/>
                    </a:lnTo>
                    <a:lnTo>
                      <a:pt x="2836" y="7562"/>
                    </a:lnTo>
                    <a:lnTo>
                      <a:pt x="2836" y="694"/>
                    </a:lnTo>
                    <a:close/>
                    <a:moveTo>
                      <a:pt x="2175" y="726"/>
                    </a:moveTo>
                    <a:lnTo>
                      <a:pt x="2175" y="7625"/>
                    </a:lnTo>
                    <a:lnTo>
                      <a:pt x="1828" y="7625"/>
                    </a:lnTo>
                    <a:cubicBezTo>
                      <a:pt x="1450" y="7625"/>
                      <a:pt x="1072" y="7720"/>
                      <a:pt x="788" y="7972"/>
                    </a:cubicBezTo>
                    <a:lnTo>
                      <a:pt x="788" y="1797"/>
                    </a:lnTo>
                    <a:cubicBezTo>
                      <a:pt x="788" y="1198"/>
                      <a:pt x="1261" y="726"/>
                      <a:pt x="1828" y="726"/>
                    </a:cubicBezTo>
                    <a:close/>
                    <a:moveTo>
                      <a:pt x="8791" y="8287"/>
                    </a:moveTo>
                    <a:cubicBezTo>
                      <a:pt x="8696" y="8507"/>
                      <a:pt x="8665" y="8759"/>
                      <a:pt x="8633" y="8948"/>
                    </a:cubicBezTo>
                    <a:lnTo>
                      <a:pt x="1734" y="8948"/>
                    </a:lnTo>
                    <a:cubicBezTo>
                      <a:pt x="1545" y="8948"/>
                      <a:pt x="1387" y="9106"/>
                      <a:pt x="1387" y="9295"/>
                    </a:cubicBezTo>
                    <a:cubicBezTo>
                      <a:pt x="1387" y="9515"/>
                      <a:pt x="1545" y="9673"/>
                      <a:pt x="1734" y="9673"/>
                    </a:cubicBezTo>
                    <a:lnTo>
                      <a:pt x="4821" y="9673"/>
                    </a:lnTo>
                    <a:lnTo>
                      <a:pt x="4821" y="10335"/>
                    </a:lnTo>
                    <a:lnTo>
                      <a:pt x="1860" y="10335"/>
                    </a:lnTo>
                    <a:cubicBezTo>
                      <a:pt x="1293" y="10335"/>
                      <a:pt x="757" y="9925"/>
                      <a:pt x="757" y="9295"/>
                    </a:cubicBezTo>
                    <a:cubicBezTo>
                      <a:pt x="757" y="8728"/>
                      <a:pt x="1230" y="8287"/>
                      <a:pt x="1765" y="8287"/>
                    </a:cubicBezTo>
                    <a:close/>
                    <a:moveTo>
                      <a:pt x="8665" y="9673"/>
                    </a:moveTo>
                    <a:cubicBezTo>
                      <a:pt x="8696" y="9894"/>
                      <a:pt x="8759" y="10146"/>
                      <a:pt x="8822" y="10335"/>
                    </a:cubicBezTo>
                    <a:lnTo>
                      <a:pt x="7594" y="10335"/>
                    </a:lnTo>
                    <a:lnTo>
                      <a:pt x="7594" y="9673"/>
                    </a:lnTo>
                    <a:close/>
                    <a:moveTo>
                      <a:pt x="6900" y="9673"/>
                    </a:moveTo>
                    <a:lnTo>
                      <a:pt x="6900" y="10693"/>
                    </a:lnTo>
                    <a:lnTo>
                      <a:pt x="6428" y="10398"/>
                    </a:lnTo>
                    <a:cubicBezTo>
                      <a:pt x="6396" y="10366"/>
                      <a:pt x="6302" y="10366"/>
                      <a:pt x="6239" y="10366"/>
                    </a:cubicBezTo>
                    <a:cubicBezTo>
                      <a:pt x="6144" y="10366"/>
                      <a:pt x="6113" y="10366"/>
                      <a:pt x="6018" y="10398"/>
                    </a:cubicBezTo>
                    <a:lnTo>
                      <a:pt x="5514" y="10713"/>
                    </a:lnTo>
                    <a:lnTo>
                      <a:pt x="5514" y="9673"/>
                    </a:lnTo>
                    <a:close/>
                    <a:moveTo>
                      <a:pt x="1734" y="1"/>
                    </a:moveTo>
                    <a:cubicBezTo>
                      <a:pt x="1261" y="1"/>
                      <a:pt x="820" y="222"/>
                      <a:pt x="505" y="537"/>
                    </a:cubicBezTo>
                    <a:cubicBezTo>
                      <a:pt x="190" y="820"/>
                      <a:pt x="1" y="1261"/>
                      <a:pt x="1" y="1734"/>
                    </a:cubicBezTo>
                    <a:lnTo>
                      <a:pt x="1" y="9295"/>
                    </a:lnTo>
                    <a:cubicBezTo>
                      <a:pt x="95" y="10272"/>
                      <a:pt x="946" y="10996"/>
                      <a:pt x="1860" y="10996"/>
                    </a:cubicBezTo>
                    <a:lnTo>
                      <a:pt x="4853" y="10996"/>
                    </a:lnTo>
                    <a:lnTo>
                      <a:pt x="4853" y="11343"/>
                    </a:lnTo>
                    <a:cubicBezTo>
                      <a:pt x="4853" y="11469"/>
                      <a:pt x="4916" y="11595"/>
                      <a:pt x="5042" y="11658"/>
                    </a:cubicBezTo>
                    <a:cubicBezTo>
                      <a:pt x="5099" y="11700"/>
                      <a:pt x="5155" y="11717"/>
                      <a:pt x="5209" y="11717"/>
                    </a:cubicBezTo>
                    <a:cubicBezTo>
                      <a:pt x="5275" y="11717"/>
                      <a:pt x="5336" y="11692"/>
                      <a:pt x="5388" y="11658"/>
                    </a:cubicBezTo>
                    <a:lnTo>
                      <a:pt x="6239" y="11122"/>
                    </a:lnTo>
                    <a:lnTo>
                      <a:pt x="7058" y="11658"/>
                    </a:lnTo>
                    <a:cubicBezTo>
                      <a:pt x="7121" y="11705"/>
                      <a:pt x="7176" y="11729"/>
                      <a:pt x="7231" y="11729"/>
                    </a:cubicBezTo>
                    <a:cubicBezTo>
                      <a:pt x="7286" y="11729"/>
                      <a:pt x="7342" y="11705"/>
                      <a:pt x="7405" y="11658"/>
                    </a:cubicBezTo>
                    <a:cubicBezTo>
                      <a:pt x="7531" y="11595"/>
                      <a:pt x="7594" y="11500"/>
                      <a:pt x="7594" y="11343"/>
                    </a:cubicBezTo>
                    <a:lnTo>
                      <a:pt x="7594" y="10996"/>
                    </a:lnTo>
                    <a:lnTo>
                      <a:pt x="9295" y="10996"/>
                    </a:lnTo>
                    <a:cubicBezTo>
                      <a:pt x="9421" y="10996"/>
                      <a:pt x="9547" y="10933"/>
                      <a:pt x="9578" y="10839"/>
                    </a:cubicBezTo>
                    <a:cubicBezTo>
                      <a:pt x="9641" y="10713"/>
                      <a:pt x="9641" y="10618"/>
                      <a:pt x="9578" y="10524"/>
                    </a:cubicBezTo>
                    <a:cubicBezTo>
                      <a:pt x="9169" y="9767"/>
                      <a:pt x="9169" y="8885"/>
                      <a:pt x="9578" y="8098"/>
                    </a:cubicBezTo>
                    <a:cubicBezTo>
                      <a:pt x="9610" y="8035"/>
                      <a:pt x="9610" y="8003"/>
                      <a:pt x="9610" y="7909"/>
                    </a:cubicBezTo>
                    <a:lnTo>
                      <a:pt x="9610" y="1041"/>
                    </a:lnTo>
                    <a:cubicBezTo>
                      <a:pt x="9610" y="474"/>
                      <a:pt x="9137" y="1"/>
                      <a:pt x="860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004;p68">
                <a:extLst>
                  <a:ext uri="{FF2B5EF4-FFF2-40B4-BE49-F238E27FC236}">
                    <a16:creationId xmlns:a16="http://schemas.microsoft.com/office/drawing/2014/main" id="{76618FBA-2EEB-114F-833D-F1A62057FDBF}"/>
                  </a:ext>
                </a:extLst>
              </p:cNvPr>
              <p:cNvSpPr/>
              <p:nvPr/>
            </p:nvSpPr>
            <p:spPr>
              <a:xfrm>
                <a:off x="-36763427" y="1965500"/>
                <a:ext cx="120551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790" extrusionOk="0">
                    <a:moveTo>
                      <a:pt x="2364" y="694"/>
                    </a:moveTo>
                    <a:cubicBezTo>
                      <a:pt x="2773" y="694"/>
                      <a:pt x="3057" y="1009"/>
                      <a:pt x="3057" y="1356"/>
                    </a:cubicBezTo>
                    <a:cubicBezTo>
                      <a:pt x="3057" y="1765"/>
                      <a:pt x="2742" y="2049"/>
                      <a:pt x="2364" y="2049"/>
                    </a:cubicBezTo>
                    <a:cubicBezTo>
                      <a:pt x="2348" y="2050"/>
                      <a:pt x="2332" y="2051"/>
                      <a:pt x="2316" y="2051"/>
                    </a:cubicBezTo>
                    <a:cubicBezTo>
                      <a:pt x="1989" y="2051"/>
                      <a:pt x="1702" y="1746"/>
                      <a:pt x="1702" y="1356"/>
                    </a:cubicBezTo>
                    <a:cubicBezTo>
                      <a:pt x="1702" y="977"/>
                      <a:pt x="2017" y="694"/>
                      <a:pt x="2364" y="694"/>
                    </a:cubicBezTo>
                    <a:close/>
                    <a:moveTo>
                      <a:pt x="2427" y="2742"/>
                    </a:moveTo>
                    <a:cubicBezTo>
                      <a:pt x="3246" y="2742"/>
                      <a:pt x="3939" y="3340"/>
                      <a:pt x="4097" y="4128"/>
                    </a:cubicBezTo>
                    <a:lnTo>
                      <a:pt x="757" y="4128"/>
                    </a:lnTo>
                    <a:cubicBezTo>
                      <a:pt x="883" y="3340"/>
                      <a:pt x="1576" y="2742"/>
                      <a:pt x="2427" y="2742"/>
                    </a:cubicBezTo>
                    <a:close/>
                    <a:moveTo>
                      <a:pt x="2427" y="1"/>
                    </a:moveTo>
                    <a:cubicBezTo>
                      <a:pt x="1671" y="1"/>
                      <a:pt x="1041" y="599"/>
                      <a:pt x="1041" y="1356"/>
                    </a:cubicBezTo>
                    <a:cubicBezTo>
                      <a:pt x="1041" y="1734"/>
                      <a:pt x="1167" y="2049"/>
                      <a:pt x="1387" y="2269"/>
                    </a:cubicBezTo>
                    <a:cubicBezTo>
                      <a:pt x="568" y="2647"/>
                      <a:pt x="32" y="3498"/>
                      <a:pt x="32" y="4443"/>
                    </a:cubicBezTo>
                    <a:cubicBezTo>
                      <a:pt x="1" y="4632"/>
                      <a:pt x="158" y="4790"/>
                      <a:pt x="379" y="4790"/>
                    </a:cubicBezTo>
                    <a:lnTo>
                      <a:pt x="4475" y="4790"/>
                    </a:lnTo>
                    <a:cubicBezTo>
                      <a:pt x="4664" y="4790"/>
                      <a:pt x="4821" y="4632"/>
                      <a:pt x="4821" y="4443"/>
                    </a:cubicBezTo>
                    <a:cubicBezTo>
                      <a:pt x="4821" y="3498"/>
                      <a:pt x="4254" y="2647"/>
                      <a:pt x="3435" y="2269"/>
                    </a:cubicBezTo>
                    <a:cubicBezTo>
                      <a:pt x="3687" y="2049"/>
                      <a:pt x="3813" y="1702"/>
                      <a:pt x="3813" y="1356"/>
                    </a:cubicBezTo>
                    <a:cubicBezTo>
                      <a:pt x="3813" y="599"/>
                      <a:pt x="3183" y="1"/>
                      <a:pt x="2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0B60013-001A-4B4E-95A7-5D4BCFE69F56}"/>
              </a:ext>
            </a:extLst>
          </p:cNvPr>
          <p:cNvSpPr txBox="1"/>
          <p:nvPr/>
        </p:nvSpPr>
        <p:spPr>
          <a:xfrm>
            <a:off x="9550186" y="2982269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голосов</a:t>
            </a:r>
            <a:endParaRPr lang="en-RU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18">
            <a:extLst>
              <a:ext uri="{FF2B5EF4-FFF2-40B4-BE49-F238E27FC236}">
                <a16:creationId xmlns:a16="http://schemas.microsoft.com/office/drawing/2014/main" id="{FD86E604-C2A4-5C4B-A806-98989E714B7F}"/>
              </a:ext>
            </a:extLst>
          </p:cNvPr>
          <p:cNvSpPr/>
          <p:nvPr/>
        </p:nvSpPr>
        <p:spPr>
          <a:xfrm>
            <a:off x="526237" y="3707375"/>
            <a:ext cx="4802926" cy="2615366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20">
            <a:extLst>
              <a:ext uri="{FF2B5EF4-FFF2-40B4-BE49-F238E27FC236}">
                <a16:creationId xmlns:a16="http://schemas.microsoft.com/office/drawing/2014/main" id="{CEB482DB-620B-5E46-B0EB-75C37E9FD95D}"/>
              </a:ext>
            </a:extLst>
          </p:cNvPr>
          <p:cNvGrpSpPr/>
          <p:nvPr/>
        </p:nvGrpSpPr>
        <p:grpSpPr>
          <a:xfrm>
            <a:off x="690885" y="3603457"/>
            <a:ext cx="4680061" cy="2596110"/>
            <a:chOff x="1325504" y="2452088"/>
            <a:chExt cx="4492963" cy="2248471"/>
          </a:xfrm>
        </p:grpSpPr>
        <p:sp>
          <p:nvSpPr>
            <p:cNvPr id="61" name="Google Shape;290;p30">
              <a:extLst>
                <a:ext uri="{FF2B5EF4-FFF2-40B4-BE49-F238E27FC236}">
                  <a16:creationId xmlns:a16="http://schemas.microsoft.com/office/drawing/2014/main" id="{35293759-0998-B043-850F-0609913A0A29}"/>
                </a:ext>
              </a:extLst>
            </p:cNvPr>
            <p:cNvSpPr txBox="1">
              <a:spLocks/>
            </p:cNvSpPr>
            <p:nvPr/>
          </p:nvSpPr>
          <p:spPr>
            <a:xfrm>
              <a:off x="1443184" y="2452088"/>
              <a:ext cx="4375283" cy="834434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600"/>
                </a:spcBef>
              </a:pPr>
              <a:r>
                <a:rPr lang="ru-RU" sz="22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Верификатор качества перевода </a:t>
              </a:r>
              <a:endParaRPr lang="en-US" sz="2200" b="1" dirty="0">
                <a:solidFill>
                  <a:srgbClr val="005D9E"/>
                </a:solidFill>
                <a:latin typeface="Tahoma Bold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Google Shape;290;p30">
              <a:extLst>
                <a:ext uri="{FF2B5EF4-FFF2-40B4-BE49-F238E27FC236}">
                  <a16:creationId xmlns:a16="http://schemas.microsoft.com/office/drawing/2014/main" id="{10730D01-1AD9-D944-BD10-3FBB1D7C5B0F}"/>
                </a:ext>
              </a:extLst>
            </p:cNvPr>
            <p:cNvSpPr txBox="1">
              <a:spLocks/>
            </p:cNvSpPr>
            <p:nvPr/>
          </p:nvSpPr>
          <p:spPr>
            <a:xfrm>
              <a:off x="1325504" y="3175283"/>
              <a:ext cx="4451180" cy="1525276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Сервис - система подтверждения человеком качества машинного перевода. Совместно с регламентирующими органами и </a:t>
              </a:r>
              <a:r>
                <a:rPr lang="ru-RU" sz="1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проф.сообществом</a:t>
              </a:r>
              <a:endPara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Группа 22">
            <a:extLst>
              <a:ext uri="{FF2B5EF4-FFF2-40B4-BE49-F238E27FC236}">
                <a16:creationId xmlns:a16="http://schemas.microsoft.com/office/drawing/2014/main" id="{026EA0D3-242D-C447-BA9B-D193FEA252F5}"/>
              </a:ext>
            </a:extLst>
          </p:cNvPr>
          <p:cNvGrpSpPr/>
          <p:nvPr/>
        </p:nvGrpSpPr>
        <p:grpSpPr>
          <a:xfrm>
            <a:off x="310926" y="3939506"/>
            <a:ext cx="609600" cy="598247"/>
            <a:chOff x="997191" y="2762498"/>
            <a:chExt cx="609600" cy="598247"/>
          </a:xfrm>
        </p:grpSpPr>
        <p:sp>
          <p:nvSpPr>
            <p:cNvPr id="64" name="Ромб 39">
              <a:extLst>
                <a:ext uri="{FF2B5EF4-FFF2-40B4-BE49-F238E27FC236}">
                  <a16:creationId xmlns:a16="http://schemas.microsoft.com/office/drawing/2014/main" id="{751035BB-58E6-DF45-BAEB-1EB221BE6D92}"/>
                </a:ext>
              </a:extLst>
            </p:cNvPr>
            <p:cNvSpPr/>
            <p:nvPr/>
          </p:nvSpPr>
          <p:spPr>
            <a:xfrm>
              <a:off x="997191" y="2762498"/>
              <a:ext cx="609600" cy="598247"/>
            </a:xfrm>
            <a:prstGeom prst="diamond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5" name="Google Shape;7002;p68">
              <a:extLst>
                <a:ext uri="{FF2B5EF4-FFF2-40B4-BE49-F238E27FC236}">
                  <a16:creationId xmlns:a16="http://schemas.microsoft.com/office/drawing/2014/main" id="{41024686-66F1-7B4E-B469-A0B4A1ED8FCF}"/>
                </a:ext>
              </a:extLst>
            </p:cNvPr>
            <p:cNvGrpSpPr/>
            <p:nvPr/>
          </p:nvGrpSpPr>
          <p:grpSpPr>
            <a:xfrm>
              <a:off x="1198204" y="2928034"/>
              <a:ext cx="207574" cy="267173"/>
              <a:chOff x="-36850682" y="1912725"/>
              <a:chExt cx="241050" cy="293225"/>
            </a:xfrm>
            <a:solidFill>
              <a:schemeClr val="bg1"/>
            </a:solidFill>
          </p:grpSpPr>
          <p:sp>
            <p:nvSpPr>
              <p:cNvPr id="66" name="Google Shape;7003;p68">
                <a:extLst>
                  <a:ext uri="{FF2B5EF4-FFF2-40B4-BE49-F238E27FC236}">
                    <a16:creationId xmlns:a16="http://schemas.microsoft.com/office/drawing/2014/main" id="{8C27FA82-94CE-5F41-A878-F8298638EA29}"/>
                  </a:ext>
                </a:extLst>
              </p:cNvPr>
              <p:cNvSpPr/>
              <p:nvPr/>
            </p:nvSpPr>
            <p:spPr>
              <a:xfrm>
                <a:off x="-36850682" y="1912725"/>
                <a:ext cx="24105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9642" h="11729" extrusionOk="0">
                    <a:moveTo>
                      <a:pt x="8665" y="694"/>
                    </a:moveTo>
                    <a:cubicBezTo>
                      <a:pt x="8822" y="726"/>
                      <a:pt x="8980" y="883"/>
                      <a:pt x="8980" y="1041"/>
                    </a:cubicBezTo>
                    <a:lnTo>
                      <a:pt x="8980" y="7562"/>
                    </a:lnTo>
                    <a:lnTo>
                      <a:pt x="2836" y="7562"/>
                    </a:lnTo>
                    <a:lnTo>
                      <a:pt x="2836" y="694"/>
                    </a:lnTo>
                    <a:close/>
                    <a:moveTo>
                      <a:pt x="2175" y="726"/>
                    </a:moveTo>
                    <a:lnTo>
                      <a:pt x="2175" y="7625"/>
                    </a:lnTo>
                    <a:lnTo>
                      <a:pt x="1828" y="7625"/>
                    </a:lnTo>
                    <a:cubicBezTo>
                      <a:pt x="1450" y="7625"/>
                      <a:pt x="1072" y="7720"/>
                      <a:pt x="788" y="7972"/>
                    </a:cubicBezTo>
                    <a:lnTo>
                      <a:pt x="788" y="1797"/>
                    </a:lnTo>
                    <a:cubicBezTo>
                      <a:pt x="788" y="1198"/>
                      <a:pt x="1261" y="726"/>
                      <a:pt x="1828" y="726"/>
                    </a:cubicBezTo>
                    <a:close/>
                    <a:moveTo>
                      <a:pt x="8791" y="8287"/>
                    </a:moveTo>
                    <a:cubicBezTo>
                      <a:pt x="8696" y="8507"/>
                      <a:pt x="8665" y="8759"/>
                      <a:pt x="8633" y="8948"/>
                    </a:cubicBezTo>
                    <a:lnTo>
                      <a:pt x="1734" y="8948"/>
                    </a:lnTo>
                    <a:cubicBezTo>
                      <a:pt x="1545" y="8948"/>
                      <a:pt x="1387" y="9106"/>
                      <a:pt x="1387" y="9295"/>
                    </a:cubicBezTo>
                    <a:cubicBezTo>
                      <a:pt x="1387" y="9515"/>
                      <a:pt x="1545" y="9673"/>
                      <a:pt x="1734" y="9673"/>
                    </a:cubicBezTo>
                    <a:lnTo>
                      <a:pt x="4821" y="9673"/>
                    </a:lnTo>
                    <a:lnTo>
                      <a:pt x="4821" y="10335"/>
                    </a:lnTo>
                    <a:lnTo>
                      <a:pt x="1860" y="10335"/>
                    </a:lnTo>
                    <a:cubicBezTo>
                      <a:pt x="1293" y="10335"/>
                      <a:pt x="757" y="9925"/>
                      <a:pt x="757" y="9295"/>
                    </a:cubicBezTo>
                    <a:cubicBezTo>
                      <a:pt x="757" y="8728"/>
                      <a:pt x="1230" y="8287"/>
                      <a:pt x="1765" y="8287"/>
                    </a:cubicBezTo>
                    <a:close/>
                    <a:moveTo>
                      <a:pt x="8665" y="9673"/>
                    </a:moveTo>
                    <a:cubicBezTo>
                      <a:pt x="8696" y="9894"/>
                      <a:pt x="8759" y="10146"/>
                      <a:pt x="8822" y="10335"/>
                    </a:cubicBezTo>
                    <a:lnTo>
                      <a:pt x="7594" y="10335"/>
                    </a:lnTo>
                    <a:lnTo>
                      <a:pt x="7594" y="9673"/>
                    </a:lnTo>
                    <a:close/>
                    <a:moveTo>
                      <a:pt x="6900" y="9673"/>
                    </a:moveTo>
                    <a:lnTo>
                      <a:pt x="6900" y="10693"/>
                    </a:lnTo>
                    <a:lnTo>
                      <a:pt x="6428" y="10398"/>
                    </a:lnTo>
                    <a:cubicBezTo>
                      <a:pt x="6396" y="10366"/>
                      <a:pt x="6302" y="10366"/>
                      <a:pt x="6239" y="10366"/>
                    </a:cubicBezTo>
                    <a:cubicBezTo>
                      <a:pt x="6144" y="10366"/>
                      <a:pt x="6113" y="10366"/>
                      <a:pt x="6018" y="10398"/>
                    </a:cubicBezTo>
                    <a:lnTo>
                      <a:pt x="5514" y="10713"/>
                    </a:lnTo>
                    <a:lnTo>
                      <a:pt x="5514" y="9673"/>
                    </a:lnTo>
                    <a:close/>
                    <a:moveTo>
                      <a:pt x="1734" y="1"/>
                    </a:moveTo>
                    <a:cubicBezTo>
                      <a:pt x="1261" y="1"/>
                      <a:pt x="820" y="222"/>
                      <a:pt x="505" y="537"/>
                    </a:cubicBezTo>
                    <a:cubicBezTo>
                      <a:pt x="190" y="820"/>
                      <a:pt x="1" y="1261"/>
                      <a:pt x="1" y="1734"/>
                    </a:cubicBezTo>
                    <a:lnTo>
                      <a:pt x="1" y="9295"/>
                    </a:lnTo>
                    <a:cubicBezTo>
                      <a:pt x="95" y="10272"/>
                      <a:pt x="946" y="10996"/>
                      <a:pt x="1860" y="10996"/>
                    </a:cubicBezTo>
                    <a:lnTo>
                      <a:pt x="4853" y="10996"/>
                    </a:lnTo>
                    <a:lnTo>
                      <a:pt x="4853" y="11343"/>
                    </a:lnTo>
                    <a:cubicBezTo>
                      <a:pt x="4853" y="11469"/>
                      <a:pt x="4916" y="11595"/>
                      <a:pt x="5042" y="11658"/>
                    </a:cubicBezTo>
                    <a:cubicBezTo>
                      <a:pt x="5099" y="11700"/>
                      <a:pt x="5155" y="11717"/>
                      <a:pt x="5209" y="11717"/>
                    </a:cubicBezTo>
                    <a:cubicBezTo>
                      <a:pt x="5275" y="11717"/>
                      <a:pt x="5336" y="11692"/>
                      <a:pt x="5388" y="11658"/>
                    </a:cubicBezTo>
                    <a:lnTo>
                      <a:pt x="6239" y="11122"/>
                    </a:lnTo>
                    <a:lnTo>
                      <a:pt x="7058" y="11658"/>
                    </a:lnTo>
                    <a:cubicBezTo>
                      <a:pt x="7121" y="11705"/>
                      <a:pt x="7176" y="11729"/>
                      <a:pt x="7231" y="11729"/>
                    </a:cubicBezTo>
                    <a:cubicBezTo>
                      <a:pt x="7286" y="11729"/>
                      <a:pt x="7342" y="11705"/>
                      <a:pt x="7405" y="11658"/>
                    </a:cubicBezTo>
                    <a:cubicBezTo>
                      <a:pt x="7531" y="11595"/>
                      <a:pt x="7594" y="11500"/>
                      <a:pt x="7594" y="11343"/>
                    </a:cubicBezTo>
                    <a:lnTo>
                      <a:pt x="7594" y="10996"/>
                    </a:lnTo>
                    <a:lnTo>
                      <a:pt x="9295" y="10996"/>
                    </a:lnTo>
                    <a:cubicBezTo>
                      <a:pt x="9421" y="10996"/>
                      <a:pt x="9547" y="10933"/>
                      <a:pt x="9578" y="10839"/>
                    </a:cubicBezTo>
                    <a:cubicBezTo>
                      <a:pt x="9641" y="10713"/>
                      <a:pt x="9641" y="10618"/>
                      <a:pt x="9578" y="10524"/>
                    </a:cubicBezTo>
                    <a:cubicBezTo>
                      <a:pt x="9169" y="9767"/>
                      <a:pt x="9169" y="8885"/>
                      <a:pt x="9578" y="8098"/>
                    </a:cubicBezTo>
                    <a:cubicBezTo>
                      <a:pt x="9610" y="8035"/>
                      <a:pt x="9610" y="8003"/>
                      <a:pt x="9610" y="7909"/>
                    </a:cubicBezTo>
                    <a:lnTo>
                      <a:pt x="9610" y="1041"/>
                    </a:lnTo>
                    <a:cubicBezTo>
                      <a:pt x="9610" y="474"/>
                      <a:pt x="9137" y="1"/>
                      <a:pt x="860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004;p68">
                <a:extLst>
                  <a:ext uri="{FF2B5EF4-FFF2-40B4-BE49-F238E27FC236}">
                    <a16:creationId xmlns:a16="http://schemas.microsoft.com/office/drawing/2014/main" id="{BE6DE247-7FF1-B54F-A051-1E69ACDBF8F2}"/>
                  </a:ext>
                </a:extLst>
              </p:cNvPr>
              <p:cNvSpPr/>
              <p:nvPr/>
            </p:nvSpPr>
            <p:spPr>
              <a:xfrm>
                <a:off x="-36763427" y="1965500"/>
                <a:ext cx="120551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790" extrusionOk="0">
                    <a:moveTo>
                      <a:pt x="2364" y="694"/>
                    </a:moveTo>
                    <a:cubicBezTo>
                      <a:pt x="2773" y="694"/>
                      <a:pt x="3057" y="1009"/>
                      <a:pt x="3057" y="1356"/>
                    </a:cubicBezTo>
                    <a:cubicBezTo>
                      <a:pt x="3057" y="1765"/>
                      <a:pt x="2742" y="2049"/>
                      <a:pt x="2364" y="2049"/>
                    </a:cubicBezTo>
                    <a:cubicBezTo>
                      <a:pt x="2348" y="2050"/>
                      <a:pt x="2332" y="2051"/>
                      <a:pt x="2316" y="2051"/>
                    </a:cubicBezTo>
                    <a:cubicBezTo>
                      <a:pt x="1989" y="2051"/>
                      <a:pt x="1702" y="1746"/>
                      <a:pt x="1702" y="1356"/>
                    </a:cubicBezTo>
                    <a:cubicBezTo>
                      <a:pt x="1702" y="977"/>
                      <a:pt x="2017" y="694"/>
                      <a:pt x="2364" y="694"/>
                    </a:cubicBezTo>
                    <a:close/>
                    <a:moveTo>
                      <a:pt x="2427" y="2742"/>
                    </a:moveTo>
                    <a:cubicBezTo>
                      <a:pt x="3246" y="2742"/>
                      <a:pt x="3939" y="3340"/>
                      <a:pt x="4097" y="4128"/>
                    </a:cubicBezTo>
                    <a:lnTo>
                      <a:pt x="757" y="4128"/>
                    </a:lnTo>
                    <a:cubicBezTo>
                      <a:pt x="883" y="3340"/>
                      <a:pt x="1576" y="2742"/>
                      <a:pt x="2427" y="2742"/>
                    </a:cubicBezTo>
                    <a:close/>
                    <a:moveTo>
                      <a:pt x="2427" y="1"/>
                    </a:moveTo>
                    <a:cubicBezTo>
                      <a:pt x="1671" y="1"/>
                      <a:pt x="1041" y="599"/>
                      <a:pt x="1041" y="1356"/>
                    </a:cubicBezTo>
                    <a:cubicBezTo>
                      <a:pt x="1041" y="1734"/>
                      <a:pt x="1167" y="2049"/>
                      <a:pt x="1387" y="2269"/>
                    </a:cubicBezTo>
                    <a:cubicBezTo>
                      <a:pt x="568" y="2647"/>
                      <a:pt x="32" y="3498"/>
                      <a:pt x="32" y="4443"/>
                    </a:cubicBezTo>
                    <a:cubicBezTo>
                      <a:pt x="1" y="4632"/>
                      <a:pt x="158" y="4790"/>
                      <a:pt x="379" y="4790"/>
                    </a:cubicBezTo>
                    <a:lnTo>
                      <a:pt x="4475" y="4790"/>
                    </a:lnTo>
                    <a:cubicBezTo>
                      <a:pt x="4664" y="4790"/>
                      <a:pt x="4821" y="4632"/>
                      <a:pt x="4821" y="4443"/>
                    </a:cubicBezTo>
                    <a:cubicBezTo>
                      <a:pt x="4821" y="3498"/>
                      <a:pt x="4254" y="2647"/>
                      <a:pt x="3435" y="2269"/>
                    </a:cubicBezTo>
                    <a:cubicBezTo>
                      <a:pt x="3687" y="2049"/>
                      <a:pt x="3813" y="1702"/>
                      <a:pt x="3813" y="1356"/>
                    </a:cubicBezTo>
                    <a:cubicBezTo>
                      <a:pt x="3813" y="599"/>
                      <a:pt x="3183" y="1"/>
                      <a:pt x="2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F673E197-7611-C247-A565-A81EB6B29E98}"/>
              </a:ext>
            </a:extLst>
          </p:cNvPr>
          <p:cNvSpPr txBox="1"/>
          <p:nvPr/>
        </p:nvSpPr>
        <p:spPr>
          <a:xfrm>
            <a:off x="3843219" y="597399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голосов</a:t>
            </a:r>
            <a:endParaRPr lang="en-RU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Прямоугольник 18">
            <a:extLst>
              <a:ext uri="{FF2B5EF4-FFF2-40B4-BE49-F238E27FC236}">
                <a16:creationId xmlns:a16="http://schemas.microsoft.com/office/drawing/2014/main" id="{2DB2A40D-2BCE-1746-A7EE-FDF2C9182412}"/>
              </a:ext>
            </a:extLst>
          </p:cNvPr>
          <p:cNvSpPr/>
          <p:nvPr/>
        </p:nvSpPr>
        <p:spPr>
          <a:xfrm>
            <a:off x="6275112" y="3748623"/>
            <a:ext cx="4709141" cy="2428795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20">
            <a:extLst>
              <a:ext uri="{FF2B5EF4-FFF2-40B4-BE49-F238E27FC236}">
                <a16:creationId xmlns:a16="http://schemas.microsoft.com/office/drawing/2014/main" id="{9C86F886-5369-4B47-8468-00F64BB74BBE}"/>
              </a:ext>
            </a:extLst>
          </p:cNvPr>
          <p:cNvGrpSpPr/>
          <p:nvPr/>
        </p:nvGrpSpPr>
        <p:grpSpPr>
          <a:xfrm>
            <a:off x="6431922" y="3644705"/>
            <a:ext cx="4594115" cy="2091154"/>
            <a:chOff x="1224352" y="2452088"/>
            <a:chExt cx="4594115" cy="2091154"/>
          </a:xfrm>
        </p:grpSpPr>
        <p:sp>
          <p:nvSpPr>
            <p:cNvPr id="71" name="Google Shape;290;p30">
              <a:extLst>
                <a:ext uri="{FF2B5EF4-FFF2-40B4-BE49-F238E27FC236}">
                  <a16:creationId xmlns:a16="http://schemas.microsoft.com/office/drawing/2014/main" id="{210B1F20-0E9E-F44B-A055-366B73EF51C9}"/>
                </a:ext>
              </a:extLst>
            </p:cNvPr>
            <p:cNvSpPr txBox="1">
              <a:spLocks/>
            </p:cNvSpPr>
            <p:nvPr/>
          </p:nvSpPr>
          <p:spPr>
            <a:xfrm>
              <a:off x="1485728" y="2452088"/>
              <a:ext cx="4332739" cy="964986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600"/>
                </a:spcBef>
              </a:pPr>
              <a:r>
                <a:rPr lang="ru-RU" sz="22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Обучение базовым </a:t>
              </a:r>
              <a:r>
                <a:rPr lang="en-US" sz="22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hard skills</a:t>
              </a:r>
            </a:p>
          </p:txBody>
        </p:sp>
        <p:sp>
          <p:nvSpPr>
            <p:cNvPr id="72" name="Google Shape;290;p30">
              <a:extLst>
                <a:ext uri="{FF2B5EF4-FFF2-40B4-BE49-F238E27FC236}">
                  <a16:creationId xmlns:a16="http://schemas.microsoft.com/office/drawing/2014/main" id="{3273FE15-028E-6E4C-BC7F-8253FA6FCDEB}"/>
                </a:ext>
              </a:extLst>
            </p:cNvPr>
            <p:cNvSpPr txBox="1">
              <a:spLocks/>
            </p:cNvSpPr>
            <p:nvPr/>
          </p:nvSpPr>
          <p:spPr>
            <a:xfrm>
              <a:off x="1224352" y="3175284"/>
              <a:ext cx="4552332" cy="1367958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Обязательное обучение переводчиков основным (базовым) традиционным </a:t>
              </a:r>
              <a:r>
                <a: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hard skills</a:t>
              </a:r>
              <a:r>
                <a: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Перевод «руками», использование бумажных словарей</a:t>
              </a:r>
              <a:endPara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Группа 22">
            <a:extLst>
              <a:ext uri="{FF2B5EF4-FFF2-40B4-BE49-F238E27FC236}">
                <a16:creationId xmlns:a16="http://schemas.microsoft.com/office/drawing/2014/main" id="{69631434-7664-214B-B54A-08510495B9E7}"/>
              </a:ext>
            </a:extLst>
          </p:cNvPr>
          <p:cNvGrpSpPr/>
          <p:nvPr/>
        </p:nvGrpSpPr>
        <p:grpSpPr>
          <a:xfrm>
            <a:off x="5966017" y="3980754"/>
            <a:ext cx="609600" cy="598247"/>
            <a:chOff x="997191" y="2762498"/>
            <a:chExt cx="609600" cy="598247"/>
          </a:xfrm>
        </p:grpSpPr>
        <p:sp>
          <p:nvSpPr>
            <p:cNvPr id="74" name="Ромб 39">
              <a:extLst>
                <a:ext uri="{FF2B5EF4-FFF2-40B4-BE49-F238E27FC236}">
                  <a16:creationId xmlns:a16="http://schemas.microsoft.com/office/drawing/2014/main" id="{54879A5A-C49A-D64F-AE58-6182B05B8217}"/>
                </a:ext>
              </a:extLst>
            </p:cNvPr>
            <p:cNvSpPr/>
            <p:nvPr/>
          </p:nvSpPr>
          <p:spPr>
            <a:xfrm>
              <a:off x="997191" y="2762498"/>
              <a:ext cx="609600" cy="598247"/>
            </a:xfrm>
            <a:prstGeom prst="diamond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Google Shape;7002;p68">
              <a:extLst>
                <a:ext uri="{FF2B5EF4-FFF2-40B4-BE49-F238E27FC236}">
                  <a16:creationId xmlns:a16="http://schemas.microsoft.com/office/drawing/2014/main" id="{10653627-39C6-4F43-83ED-02B6BA8166EF}"/>
                </a:ext>
              </a:extLst>
            </p:cNvPr>
            <p:cNvGrpSpPr/>
            <p:nvPr/>
          </p:nvGrpSpPr>
          <p:grpSpPr>
            <a:xfrm>
              <a:off x="1198204" y="2928034"/>
              <a:ext cx="207574" cy="267173"/>
              <a:chOff x="-36850682" y="1912725"/>
              <a:chExt cx="241050" cy="293225"/>
            </a:xfrm>
            <a:solidFill>
              <a:schemeClr val="bg1"/>
            </a:solidFill>
          </p:grpSpPr>
          <p:sp>
            <p:nvSpPr>
              <p:cNvPr id="76" name="Google Shape;7003;p68">
                <a:extLst>
                  <a:ext uri="{FF2B5EF4-FFF2-40B4-BE49-F238E27FC236}">
                    <a16:creationId xmlns:a16="http://schemas.microsoft.com/office/drawing/2014/main" id="{5270628B-AB33-8344-A7A5-A1D929AFE9B8}"/>
                  </a:ext>
                </a:extLst>
              </p:cNvPr>
              <p:cNvSpPr/>
              <p:nvPr/>
            </p:nvSpPr>
            <p:spPr>
              <a:xfrm>
                <a:off x="-36850682" y="1912725"/>
                <a:ext cx="24105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9642" h="11729" extrusionOk="0">
                    <a:moveTo>
                      <a:pt x="8665" y="694"/>
                    </a:moveTo>
                    <a:cubicBezTo>
                      <a:pt x="8822" y="726"/>
                      <a:pt x="8980" y="883"/>
                      <a:pt x="8980" y="1041"/>
                    </a:cubicBezTo>
                    <a:lnTo>
                      <a:pt x="8980" y="7562"/>
                    </a:lnTo>
                    <a:lnTo>
                      <a:pt x="2836" y="7562"/>
                    </a:lnTo>
                    <a:lnTo>
                      <a:pt x="2836" y="694"/>
                    </a:lnTo>
                    <a:close/>
                    <a:moveTo>
                      <a:pt x="2175" y="726"/>
                    </a:moveTo>
                    <a:lnTo>
                      <a:pt x="2175" y="7625"/>
                    </a:lnTo>
                    <a:lnTo>
                      <a:pt x="1828" y="7625"/>
                    </a:lnTo>
                    <a:cubicBezTo>
                      <a:pt x="1450" y="7625"/>
                      <a:pt x="1072" y="7720"/>
                      <a:pt x="788" y="7972"/>
                    </a:cubicBezTo>
                    <a:lnTo>
                      <a:pt x="788" y="1797"/>
                    </a:lnTo>
                    <a:cubicBezTo>
                      <a:pt x="788" y="1198"/>
                      <a:pt x="1261" y="726"/>
                      <a:pt x="1828" y="726"/>
                    </a:cubicBezTo>
                    <a:close/>
                    <a:moveTo>
                      <a:pt x="8791" y="8287"/>
                    </a:moveTo>
                    <a:cubicBezTo>
                      <a:pt x="8696" y="8507"/>
                      <a:pt x="8665" y="8759"/>
                      <a:pt x="8633" y="8948"/>
                    </a:cubicBezTo>
                    <a:lnTo>
                      <a:pt x="1734" y="8948"/>
                    </a:lnTo>
                    <a:cubicBezTo>
                      <a:pt x="1545" y="8948"/>
                      <a:pt x="1387" y="9106"/>
                      <a:pt x="1387" y="9295"/>
                    </a:cubicBezTo>
                    <a:cubicBezTo>
                      <a:pt x="1387" y="9515"/>
                      <a:pt x="1545" y="9673"/>
                      <a:pt x="1734" y="9673"/>
                    </a:cubicBezTo>
                    <a:lnTo>
                      <a:pt x="4821" y="9673"/>
                    </a:lnTo>
                    <a:lnTo>
                      <a:pt x="4821" y="10335"/>
                    </a:lnTo>
                    <a:lnTo>
                      <a:pt x="1860" y="10335"/>
                    </a:lnTo>
                    <a:cubicBezTo>
                      <a:pt x="1293" y="10335"/>
                      <a:pt x="757" y="9925"/>
                      <a:pt x="757" y="9295"/>
                    </a:cubicBezTo>
                    <a:cubicBezTo>
                      <a:pt x="757" y="8728"/>
                      <a:pt x="1230" y="8287"/>
                      <a:pt x="1765" y="8287"/>
                    </a:cubicBezTo>
                    <a:close/>
                    <a:moveTo>
                      <a:pt x="8665" y="9673"/>
                    </a:moveTo>
                    <a:cubicBezTo>
                      <a:pt x="8696" y="9894"/>
                      <a:pt x="8759" y="10146"/>
                      <a:pt x="8822" y="10335"/>
                    </a:cubicBezTo>
                    <a:lnTo>
                      <a:pt x="7594" y="10335"/>
                    </a:lnTo>
                    <a:lnTo>
                      <a:pt x="7594" y="9673"/>
                    </a:lnTo>
                    <a:close/>
                    <a:moveTo>
                      <a:pt x="6900" y="9673"/>
                    </a:moveTo>
                    <a:lnTo>
                      <a:pt x="6900" y="10693"/>
                    </a:lnTo>
                    <a:lnTo>
                      <a:pt x="6428" y="10398"/>
                    </a:lnTo>
                    <a:cubicBezTo>
                      <a:pt x="6396" y="10366"/>
                      <a:pt x="6302" y="10366"/>
                      <a:pt x="6239" y="10366"/>
                    </a:cubicBezTo>
                    <a:cubicBezTo>
                      <a:pt x="6144" y="10366"/>
                      <a:pt x="6113" y="10366"/>
                      <a:pt x="6018" y="10398"/>
                    </a:cubicBezTo>
                    <a:lnTo>
                      <a:pt x="5514" y="10713"/>
                    </a:lnTo>
                    <a:lnTo>
                      <a:pt x="5514" y="9673"/>
                    </a:lnTo>
                    <a:close/>
                    <a:moveTo>
                      <a:pt x="1734" y="1"/>
                    </a:moveTo>
                    <a:cubicBezTo>
                      <a:pt x="1261" y="1"/>
                      <a:pt x="820" y="222"/>
                      <a:pt x="505" y="537"/>
                    </a:cubicBezTo>
                    <a:cubicBezTo>
                      <a:pt x="190" y="820"/>
                      <a:pt x="1" y="1261"/>
                      <a:pt x="1" y="1734"/>
                    </a:cubicBezTo>
                    <a:lnTo>
                      <a:pt x="1" y="9295"/>
                    </a:lnTo>
                    <a:cubicBezTo>
                      <a:pt x="95" y="10272"/>
                      <a:pt x="946" y="10996"/>
                      <a:pt x="1860" y="10996"/>
                    </a:cubicBezTo>
                    <a:lnTo>
                      <a:pt x="4853" y="10996"/>
                    </a:lnTo>
                    <a:lnTo>
                      <a:pt x="4853" y="11343"/>
                    </a:lnTo>
                    <a:cubicBezTo>
                      <a:pt x="4853" y="11469"/>
                      <a:pt x="4916" y="11595"/>
                      <a:pt x="5042" y="11658"/>
                    </a:cubicBezTo>
                    <a:cubicBezTo>
                      <a:pt x="5099" y="11700"/>
                      <a:pt x="5155" y="11717"/>
                      <a:pt x="5209" y="11717"/>
                    </a:cubicBezTo>
                    <a:cubicBezTo>
                      <a:pt x="5275" y="11717"/>
                      <a:pt x="5336" y="11692"/>
                      <a:pt x="5388" y="11658"/>
                    </a:cubicBezTo>
                    <a:lnTo>
                      <a:pt x="6239" y="11122"/>
                    </a:lnTo>
                    <a:lnTo>
                      <a:pt x="7058" y="11658"/>
                    </a:lnTo>
                    <a:cubicBezTo>
                      <a:pt x="7121" y="11705"/>
                      <a:pt x="7176" y="11729"/>
                      <a:pt x="7231" y="11729"/>
                    </a:cubicBezTo>
                    <a:cubicBezTo>
                      <a:pt x="7286" y="11729"/>
                      <a:pt x="7342" y="11705"/>
                      <a:pt x="7405" y="11658"/>
                    </a:cubicBezTo>
                    <a:cubicBezTo>
                      <a:pt x="7531" y="11595"/>
                      <a:pt x="7594" y="11500"/>
                      <a:pt x="7594" y="11343"/>
                    </a:cubicBezTo>
                    <a:lnTo>
                      <a:pt x="7594" y="10996"/>
                    </a:lnTo>
                    <a:lnTo>
                      <a:pt x="9295" y="10996"/>
                    </a:lnTo>
                    <a:cubicBezTo>
                      <a:pt x="9421" y="10996"/>
                      <a:pt x="9547" y="10933"/>
                      <a:pt x="9578" y="10839"/>
                    </a:cubicBezTo>
                    <a:cubicBezTo>
                      <a:pt x="9641" y="10713"/>
                      <a:pt x="9641" y="10618"/>
                      <a:pt x="9578" y="10524"/>
                    </a:cubicBezTo>
                    <a:cubicBezTo>
                      <a:pt x="9169" y="9767"/>
                      <a:pt x="9169" y="8885"/>
                      <a:pt x="9578" y="8098"/>
                    </a:cubicBezTo>
                    <a:cubicBezTo>
                      <a:pt x="9610" y="8035"/>
                      <a:pt x="9610" y="8003"/>
                      <a:pt x="9610" y="7909"/>
                    </a:cubicBezTo>
                    <a:lnTo>
                      <a:pt x="9610" y="1041"/>
                    </a:lnTo>
                    <a:cubicBezTo>
                      <a:pt x="9610" y="474"/>
                      <a:pt x="9137" y="1"/>
                      <a:pt x="860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004;p68">
                <a:extLst>
                  <a:ext uri="{FF2B5EF4-FFF2-40B4-BE49-F238E27FC236}">
                    <a16:creationId xmlns:a16="http://schemas.microsoft.com/office/drawing/2014/main" id="{C87887C2-C3FA-714A-AED6-5215A1E1A5F2}"/>
                  </a:ext>
                </a:extLst>
              </p:cNvPr>
              <p:cNvSpPr/>
              <p:nvPr/>
            </p:nvSpPr>
            <p:spPr>
              <a:xfrm>
                <a:off x="-36763427" y="1965500"/>
                <a:ext cx="120551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790" extrusionOk="0">
                    <a:moveTo>
                      <a:pt x="2364" y="694"/>
                    </a:moveTo>
                    <a:cubicBezTo>
                      <a:pt x="2773" y="694"/>
                      <a:pt x="3057" y="1009"/>
                      <a:pt x="3057" y="1356"/>
                    </a:cubicBezTo>
                    <a:cubicBezTo>
                      <a:pt x="3057" y="1765"/>
                      <a:pt x="2742" y="2049"/>
                      <a:pt x="2364" y="2049"/>
                    </a:cubicBezTo>
                    <a:cubicBezTo>
                      <a:pt x="2348" y="2050"/>
                      <a:pt x="2332" y="2051"/>
                      <a:pt x="2316" y="2051"/>
                    </a:cubicBezTo>
                    <a:cubicBezTo>
                      <a:pt x="1989" y="2051"/>
                      <a:pt x="1702" y="1746"/>
                      <a:pt x="1702" y="1356"/>
                    </a:cubicBezTo>
                    <a:cubicBezTo>
                      <a:pt x="1702" y="977"/>
                      <a:pt x="2017" y="694"/>
                      <a:pt x="2364" y="694"/>
                    </a:cubicBezTo>
                    <a:close/>
                    <a:moveTo>
                      <a:pt x="2427" y="2742"/>
                    </a:moveTo>
                    <a:cubicBezTo>
                      <a:pt x="3246" y="2742"/>
                      <a:pt x="3939" y="3340"/>
                      <a:pt x="4097" y="4128"/>
                    </a:cubicBezTo>
                    <a:lnTo>
                      <a:pt x="757" y="4128"/>
                    </a:lnTo>
                    <a:cubicBezTo>
                      <a:pt x="883" y="3340"/>
                      <a:pt x="1576" y="2742"/>
                      <a:pt x="2427" y="2742"/>
                    </a:cubicBezTo>
                    <a:close/>
                    <a:moveTo>
                      <a:pt x="2427" y="1"/>
                    </a:moveTo>
                    <a:cubicBezTo>
                      <a:pt x="1671" y="1"/>
                      <a:pt x="1041" y="599"/>
                      <a:pt x="1041" y="1356"/>
                    </a:cubicBezTo>
                    <a:cubicBezTo>
                      <a:pt x="1041" y="1734"/>
                      <a:pt x="1167" y="2049"/>
                      <a:pt x="1387" y="2269"/>
                    </a:cubicBezTo>
                    <a:cubicBezTo>
                      <a:pt x="568" y="2647"/>
                      <a:pt x="32" y="3498"/>
                      <a:pt x="32" y="4443"/>
                    </a:cubicBezTo>
                    <a:cubicBezTo>
                      <a:pt x="1" y="4632"/>
                      <a:pt x="158" y="4790"/>
                      <a:pt x="379" y="4790"/>
                    </a:cubicBezTo>
                    <a:lnTo>
                      <a:pt x="4475" y="4790"/>
                    </a:lnTo>
                    <a:cubicBezTo>
                      <a:pt x="4664" y="4790"/>
                      <a:pt x="4821" y="4632"/>
                      <a:pt x="4821" y="4443"/>
                    </a:cubicBezTo>
                    <a:cubicBezTo>
                      <a:pt x="4821" y="3498"/>
                      <a:pt x="4254" y="2647"/>
                      <a:pt x="3435" y="2269"/>
                    </a:cubicBezTo>
                    <a:cubicBezTo>
                      <a:pt x="3687" y="2049"/>
                      <a:pt x="3813" y="1702"/>
                      <a:pt x="3813" y="1356"/>
                    </a:cubicBezTo>
                    <a:cubicBezTo>
                      <a:pt x="3813" y="599"/>
                      <a:pt x="3183" y="1"/>
                      <a:pt x="2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86541536-E0BD-3847-93CE-F3323934CDB7}"/>
              </a:ext>
            </a:extLst>
          </p:cNvPr>
          <p:cNvSpPr txBox="1"/>
          <p:nvPr/>
        </p:nvSpPr>
        <p:spPr>
          <a:xfrm>
            <a:off x="9541167" y="572482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голоса</a:t>
            </a:r>
            <a:endParaRPr lang="en-RU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5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3A31DBB-8344-4F1C-AD40-B26913ED8175}"/>
              </a:ext>
            </a:extLst>
          </p:cNvPr>
          <p:cNvGrpSpPr/>
          <p:nvPr/>
        </p:nvGrpSpPr>
        <p:grpSpPr>
          <a:xfrm>
            <a:off x="-215900" y="105648"/>
            <a:ext cx="1745865" cy="1596536"/>
            <a:chOff x="-215900" y="105648"/>
            <a:chExt cx="1745865" cy="1596536"/>
          </a:xfrm>
        </p:grpSpPr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BB7D04F-9B5A-4AF5-8FFA-87B9EA274CDA}"/>
                </a:ext>
              </a:extLst>
            </p:cNvPr>
            <p:cNvSpPr/>
            <p:nvPr/>
          </p:nvSpPr>
          <p:spPr>
            <a:xfrm rot="10800000">
              <a:off x="-215900" y="105648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extLst>
                <a:ext uri="{FF2B5EF4-FFF2-40B4-BE49-F238E27FC236}">
                  <a16:creationId xmlns:a16="http://schemas.microsoft.com/office/drawing/2014/main" id="{E019AE80-B8FB-4EE1-8C1D-F400609B8EF5}"/>
                </a:ext>
              </a:extLst>
            </p:cNvPr>
            <p:cNvSpPr/>
            <p:nvPr/>
          </p:nvSpPr>
          <p:spPr>
            <a:xfrm rot="10800000">
              <a:off x="621723" y="765266"/>
              <a:ext cx="908242" cy="936918"/>
            </a:xfrm>
            <a:prstGeom prst="triangle">
              <a:avLst/>
            </a:prstGeom>
            <a:noFill/>
            <a:ln>
              <a:solidFill>
                <a:srgbClr val="C5BCBD">
                  <a:alpha val="4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5B4CBA7A-F6C2-4D04-8757-6321E2CB0E87}"/>
              </a:ext>
            </a:extLst>
          </p:cNvPr>
          <p:cNvSpPr/>
          <p:nvPr/>
        </p:nvSpPr>
        <p:spPr>
          <a:xfrm rot="10800000">
            <a:off x="10521418" y="5043132"/>
            <a:ext cx="1670582" cy="1430999"/>
          </a:xfrm>
          <a:prstGeom prst="triangle">
            <a:avLst/>
          </a:prstGeom>
          <a:gradFill>
            <a:gsLst>
              <a:gs pos="0">
                <a:schemeClr val="bg1">
                  <a:lumMod val="85000"/>
                  <a:alpha val="53000"/>
                </a:schemeClr>
              </a:gs>
              <a:gs pos="8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Google Shape;290;p30">
            <a:extLst>
              <a:ext uri="{FF2B5EF4-FFF2-40B4-BE49-F238E27FC236}">
                <a16:creationId xmlns:a16="http://schemas.microsoft.com/office/drawing/2014/main" id="{194B0B70-F673-4E86-B102-4920AB43B350}"/>
              </a:ext>
            </a:extLst>
          </p:cNvPr>
          <p:cNvSpPr txBox="1">
            <a:spLocks/>
          </p:cNvSpPr>
          <p:nvPr/>
        </p:nvSpPr>
        <p:spPr>
          <a:xfrm>
            <a:off x="2105094" y="-203836"/>
            <a:ext cx="8671504" cy="143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2800" b="1" dirty="0">
                <a:latin typeface="Tahoma Bold"/>
                <a:ea typeface="Tahoma" panose="020B0604030504040204" pitchFamily="34" charset="0"/>
                <a:cs typeface="Tahoma" panose="020B0604030504040204" pitchFamily="34" charset="0"/>
              </a:rPr>
              <a:t>Идеи совместных проектов</a:t>
            </a:r>
            <a:endParaRPr lang="en-US" sz="2800" b="1" dirty="0">
              <a:latin typeface="Tahoma Bol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B9032A75-3032-4966-A632-ADAD03195C3A}"/>
              </a:ext>
            </a:extLst>
          </p:cNvPr>
          <p:cNvSpPr/>
          <p:nvPr/>
        </p:nvSpPr>
        <p:spPr>
          <a:xfrm rot="5400000">
            <a:off x="1942385" y="456923"/>
            <a:ext cx="178988" cy="134535"/>
          </a:xfrm>
          <a:prstGeom prst="triangle">
            <a:avLst/>
          </a:prstGeom>
          <a:solidFill>
            <a:srgbClr val="67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09FE82-BF5E-4B62-965F-5CCD74016187}"/>
              </a:ext>
            </a:extLst>
          </p:cNvPr>
          <p:cNvSpPr/>
          <p:nvPr/>
        </p:nvSpPr>
        <p:spPr>
          <a:xfrm>
            <a:off x="621722" y="1006072"/>
            <a:ext cx="4709141" cy="2428795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3A30D2F-0F43-488A-B117-F861B015DDAC}"/>
              </a:ext>
            </a:extLst>
          </p:cNvPr>
          <p:cNvGrpSpPr/>
          <p:nvPr/>
        </p:nvGrpSpPr>
        <p:grpSpPr>
          <a:xfrm>
            <a:off x="920525" y="886193"/>
            <a:ext cx="4280859" cy="2409480"/>
            <a:chOff x="1663095" y="2668258"/>
            <a:chExt cx="4155373" cy="1800547"/>
          </a:xfrm>
        </p:grpSpPr>
        <p:sp>
          <p:nvSpPr>
            <p:cNvPr id="46" name="Google Shape;290;p30">
              <a:extLst>
                <a:ext uri="{FF2B5EF4-FFF2-40B4-BE49-F238E27FC236}">
                  <a16:creationId xmlns:a16="http://schemas.microsoft.com/office/drawing/2014/main" id="{5C775293-EECA-4D4B-B7E5-186484E5FF20}"/>
                </a:ext>
              </a:extLst>
            </p:cNvPr>
            <p:cNvSpPr txBox="1">
              <a:spLocks/>
            </p:cNvSpPr>
            <p:nvPr/>
          </p:nvSpPr>
          <p:spPr>
            <a:xfrm>
              <a:off x="1696726" y="2668258"/>
              <a:ext cx="4121742" cy="616568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600"/>
                </a:spcBef>
              </a:pPr>
              <a:r>
                <a:rPr lang="ru-RU" sz="22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Жестовый язык</a:t>
              </a:r>
              <a:endParaRPr lang="en-US" sz="2200" b="1" dirty="0">
                <a:solidFill>
                  <a:srgbClr val="005D9E"/>
                </a:solidFill>
                <a:latin typeface="Tahoma Bold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Google Shape;290;p30">
              <a:extLst>
                <a:ext uri="{FF2B5EF4-FFF2-40B4-BE49-F238E27FC236}">
                  <a16:creationId xmlns:a16="http://schemas.microsoft.com/office/drawing/2014/main" id="{5BA75493-74E1-4C41-9285-79603AF90683}"/>
                </a:ext>
              </a:extLst>
            </p:cNvPr>
            <p:cNvSpPr txBox="1">
              <a:spLocks/>
            </p:cNvSpPr>
            <p:nvPr/>
          </p:nvSpPr>
          <p:spPr>
            <a:xfrm>
              <a:off x="1663095" y="3169031"/>
              <a:ext cx="3965107" cy="1299774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Направление усилий по изучению жестового языка и оздоровлению ситуации в области жестового перевода</a:t>
              </a:r>
              <a:endPara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C0A35D3-2C86-4122-8DEB-DE5FAA4B78A6}"/>
              </a:ext>
            </a:extLst>
          </p:cNvPr>
          <p:cNvGrpSpPr/>
          <p:nvPr/>
        </p:nvGrpSpPr>
        <p:grpSpPr>
          <a:xfrm>
            <a:off x="312627" y="1238203"/>
            <a:ext cx="609600" cy="598247"/>
            <a:chOff x="997191" y="2762498"/>
            <a:chExt cx="609600" cy="598247"/>
          </a:xfrm>
        </p:grpSpPr>
        <p:sp>
          <p:nvSpPr>
            <p:cNvPr id="40" name="Ромб 39">
              <a:extLst>
                <a:ext uri="{FF2B5EF4-FFF2-40B4-BE49-F238E27FC236}">
                  <a16:creationId xmlns:a16="http://schemas.microsoft.com/office/drawing/2014/main" id="{C55AE2FB-64BF-4D10-A099-F19F678872A4}"/>
                </a:ext>
              </a:extLst>
            </p:cNvPr>
            <p:cNvSpPr/>
            <p:nvPr/>
          </p:nvSpPr>
          <p:spPr>
            <a:xfrm>
              <a:off x="997191" y="2762498"/>
              <a:ext cx="609600" cy="598247"/>
            </a:xfrm>
            <a:prstGeom prst="diamond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Google Shape;7002;p68">
              <a:extLst>
                <a:ext uri="{FF2B5EF4-FFF2-40B4-BE49-F238E27FC236}">
                  <a16:creationId xmlns:a16="http://schemas.microsoft.com/office/drawing/2014/main" id="{414E36D8-EA10-4258-8DB1-21E3B01528E6}"/>
                </a:ext>
              </a:extLst>
            </p:cNvPr>
            <p:cNvGrpSpPr/>
            <p:nvPr/>
          </p:nvGrpSpPr>
          <p:grpSpPr>
            <a:xfrm>
              <a:off x="1198204" y="2928034"/>
              <a:ext cx="207574" cy="267173"/>
              <a:chOff x="-36850682" y="1912725"/>
              <a:chExt cx="241050" cy="293225"/>
            </a:xfrm>
            <a:solidFill>
              <a:schemeClr val="bg1"/>
            </a:solidFill>
          </p:grpSpPr>
          <p:sp>
            <p:nvSpPr>
              <p:cNvPr id="42" name="Google Shape;7003;p68">
                <a:extLst>
                  <a:ext uri="{FF2B5EF4-FFF2-40B4-BE49-F238E27FC236}">
                    <a16:creationId xmlns:a16="http://schemas.microsoft.com/office/drawing/2014/main" id="{F0153065-67D1-4F63-9B1D-2A86976CF43B}"/>
                  </a:ext>
                </a:extLst>
              </p:cNvPr>
              <p:cNvSpPr/>
              <p:nvPr/>
            </p:nvSpPr>
            <p:spPr>
              <a:xfrm>
                <a:off x="-36850682" y="1912725"/>
                <a:ext cx="24105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9642" h="11729" extrusionOk="0">
                    <a:moveTo>
                      <a:pt x="8665" y="694"/>
                    </a:moveTo>
                    <a:cubicBezTo>
                      <a:pt x="8822" y="726"/>
                      <a:pt x="8980" y="883"/>
                      <a:pt x="8980" y="1041"/>
                    </a:cubicBezTo>
                    <a:lnTo>
                      <a:pt x="8980" y="7562"/>
                    </a:lnTo>
                    <a:lnTo>
                      <a:pt x="2836" y="7562"/>
                    </a:lnTo>
                    <a:lnTo>
                      <a:pt x="2836" y="694"/>
                    </a:lnTo>
                    <a:close/>
                    <a:moveTo>
                      <a:pt x="2175" y="726"/>
                    </a:moveTo>
                    <a:lnTo>
                      <a:pt x="2175" y="7625"/>
                    </a:lnTo>
                    <a:lnTo>
                      <a:pt x="1828" y="7625"/>
                    </a:lnTo>
                    <a:cubicBezTo>
                      <a:pt x="1450" y="7625"/>
                      <a:pt x="1072" y="7720"/>
                      <a:pt x="788" y="7972"/>
                    </a:cubicBezTo>
                    <a:lnTo>
                      <a:pt x="788" y="1797"/>
                    </a:lnTo>
                    <a:cubicBezTo>
                      <a:pt x="788" y="1198"/>
                      <a:pt x="1261" y="726"/>
                      <a:pt x="1828" y="726"/>
                    </a:cubicBezTo>
                    <a:close/>
                    <a:moveTo>
                      <a:pt x="8791" y="8287"/>
                    </a:moveTo>
                    <a:cubicBezTo>
                      <a:pt x="8696" y="8507"/>
                      <a:pt x="8665" y="8759"/>
                      <a:pt x="8633" y="8948"/>
                    </a:cubicBezTo>
                    <a:lnTo>
                      <a:pt x="1734" y="8948"/>
                    </a:lnTo>
                    <a:cubicBezTo>
                      <a:pt x="1545" y="8948"/>
                      <a:pt x="1387" y="9106"/>
                      <a:pt x="1387" y="9295"/>
                    </a:cubicBezTo>
                    <a:cubicBezTo>
                      <a:pt x="1387" y="9515"/>
                      <a:pt x="1545" y="9673"/>
                      <a:pt x="1734" y="9673"/>
                    </a:cubicBezTo>
                    <a:lnTo>
                      <a:pt x="4821" y="9673"/>
                    </a:lnTo>
                    <a:lnTo>
                      <a:pt x="4821" y="10335"/>
                    </a:lnTo>
                    <a:lnTo>
                      <a:pt x="1860" y="10335"/>
                    </a:lnTo>
                    <a:cubicBezTo>
                      <a:pt x="1293" y="10335"/>
                      <a:pt x="757" y="9925"/>
                      <a:pt x="757" y="9295"/>
                    </a:cubicBezTo>
                    <a:cubicBezTo>
                      <a:pt x="757" y="8728"/>
                      <a:pt x="1230" y="8287"/>
                      <a:pt x="1765" y="8287"/>
                    </a:cubicBezTo>
                    <a:close/>
                    <a:moveTo>
                      <a:pt x="8665" y="9673"/>
                    </a:moveTo>
                    <a:cubicBezTo>
                      <a:pt x="8696" y="9894"/>
                      <a:pt x="8759" y="10146"/>
                      <a:pt x="8822" y="10335"/>
                    </a:cubicBezTo>
                    <a:lnTo>
                      <a:pt x="7594" y="10335"/>
                    </a:lnTo>
                    <a:lnTo>
                      <a:pt x="7594" y="9673"/>
                    </a:lnTo>
                    <a:close/>
                    <a:moveTo>
                      <a:pt x="6900" y="9673"/>
                    </a:moveTo>
                    <a:lnTo>
                      <a:pt x="6900" y="10693"/>
                    </a:lnTo>
                    <a:lnTo>
                      <a:pt x="6428" y="10398"/>
                    </a:lnTo>
                    <a:cubicBezTo>
                      <a:pt x="6396" y="10366"/>
                      <a:pt x="6302" y="10366"/>
                      <a:pt x="6239" y="10366"/>
                    </a:cubicBezTo>
                    <a:cubicBezTo>
                      <a:pt x="6144" y="10366"/>
                      <a:pt x="6113" y="10366"/>
                      <a:pt x="6018" y="10398"/>
                    </a:cubicBezTo>
                    <a:lnTo>
                      <a:pt x="5514" y="10713"/>
                    </a:lnTo>
                    <a:lnTo>
                      <a:pt x="5514" y="9673"/>
                    </a:lnTo>
                    <a:close/>
                    <a:moveTo>
                      <a:pt x="1734" y="1"/>
                    </a:moveTo>
                    <a:cubicBezTo>
                      <a:pt x="1261" y="1"/>
                      <a:pt x="820" y="222"/>
                      <a:pt x="505" y="537"/>
                    </a:cubicBezTo>
                    <a:cubicBezTo>
                      <a:pt x="190" y="820"/>
                      <a:pt x="1" y="1261"/>
                      <a:pt x="1" y="1734"/>
                    </a:cubicBezTo>
                    <a:lnTo>
                      <a:pt x="1" y="9295"/>
                    </a:lnTo>
                    <a:cubicBezTo>
                      <a:pt x="95" y="10272"/>
                      <a:pt x="946" y="10996"/>
                      <a:pt x="1860" y="10996"/>
                    </a:cubicBezTo>
                    <a:lnTo>
                      <a:pt x="4853" y="10996"/>
                    </a:lnTo>
                    <a:lnTo>
                      <a:pt x="4853" y="11343"/>
                    </a:lnTo>
                    <a:cubicBezTo>
                      <a:pt x="4853" y="11469"/>
                      <a:pt x="4916" y="11595"/>
                      <a:pt x="5042" y="11658"/>
                    </a:cubicBezTo>
                    <a:cubicBezTo>
                      <a:pt x="5099" y="11700"/>
                      <a:pt x="5155" y="11717"/>
                      <a:pt x="5209" y="11717"/>
                    </a:cubicBezTo>
                    <a:cubicBezTo>
                      <a:pt x="5275" y="11717"/>
                      <a:pt x="5336" y="11692"/>
                      <a:pt x="5388" y="11658"/>
                    </a:cubicBezTo>
                    <a:lnTo>
                      <a:pt x="6239" y="11122"/>
                    </a:lnTo>
                    <a:lnTo>
                      <a:pt x="7058" y="11658"/>
                    </a:lnTo>
                    <a:cubicBezTo>
                      <a:pt x="7121" y="11705"/>
                      <a:pt x="7176" y="11729"/>
                      <a:pt x="7231" y="11729"/>
                    </a:cubicBezTo>
                    <a:cubicBezTo>
                      <a:pt x="7286" y="11729"/>
                      <a:pt x="7342" y="11705"/>
                      <a:pt x="7405" y="11658"/>
                    </a:cubicBezTo>
                    <a:cubicBezTo>
                      <a:pt x="7531" y="11595"/>
                      <a:pt x="7594" y="11500"/>
                      <a:pt x="7594" y="11343"/>
                    </a:cubicBezTo>
                    <a:lnTo>
                      <a:pt x="7594" y="10996"/>
                    </a:lnTo>
                    <a:lnTo>
                      <a:pt x="9295" y="10996"/>
                    </a:lnTo>
                    <a:cubicBezTo>
                      <a:pt x="9421" y="10996"/>
                      <a:pt x="9547" y="10933"/>
                      <a:pt x="9578" y="10839"/>
                    </a:cubicBezTo>
                    <a:cubicBezTo>
                      <a:pt x="9641" y="10713"/>
                      <a:pt x="9641" y="10618"/>
                      <a:pt x="9578" y="10524"/>
                    </a:cubicBezTo>
                    <a:cubicBezTo>
                      <a:pt x="9169" y="9767"/>
                      <a:pt x="9169" y="8885"/>
                      <a:pt x="9578" y="8098"/>
                    </a:cubicBezTo>
                    <a:cubicBezTo>
                      <a:pt x="9610" y="8035"/>
                      <a:pt x="9610" y="8003"/>
                      <a:pt x="9610" y="7909"/>
                    </a:cubicBezTo>
                    <a:lnTo>
                      <a:pt x="9610" y="1041"/>
                    </a:lnTo>
                    <a:cubicBezTo>
                      <a:pt x="9610" y="474"/>
                      <a:pt x="9137" y="1"/>
                      <a:pt x="860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004;p68">
                <a:extLst>
                  <a:ext uri="{FF2B5EF4-FFF2-40B4-BE49-F238E27FC236}">
                    <a16:creationId xmlns:a16="http://schemas.microsoft.com/office/drawing/2014/main" id="{DDCAFA67-010E-4EE0-9F13-4ACE8E204C88}"/>
                  </a:ext>
                </a:extLst>
              </p:cNvPr>
              <p:cNvSpPr/>
              <p:nvPr/>
            </p:nvSpPr>
            <p:spPr>
              <a:xfrm>
                <a:off x="-36763427" y="1965500"/>
                <a:ext cx="120551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790" extrusionOk="0">
                    <a:moveTo>
                      <a:pt x="2364" y="694"/>
                    </a:moveTo>
                    <a:cubicBezTo>
                      <a:pt x="2773" y="694"/>
                      <a:pt x="3057" y="1009"/>
                      <a:pt x="3057" y="1356"/>
                    </a:cubicBezTo>
                    <a:cubicBezTo>
                      <a:pt x="3057" y="1765"/>
                      <a:pt x="2742" y="2049"/>
                      <a:pt x="2364" y="2049"/>
                    </a:cubicBezTo>
                    <a:cubicBezTo>
                      <a:pt x="2348" y="2050"/>
                      <a:pt x="2332" y="2051"/>
                      <a:pt x="2316" y="2051"/>
                    </a:cubicBezTo>
                    <a:cubicBezTo>
                      <a:pt x="1989" y="2051"/>
                      <a:pt x="1702" y="1746"/>
                      <a:pt x="1702" y="1356"/>
                    </a:cubicBezTo>
                    <a:cubicBezTo>
                      <a:pt x="1702" y="977"/>
                      <a:pt x="2017" y="694"/>
                      <a:pt x="2364" y="694"/>
                    </a:cubicBezTo>
                    <a:close/>
                    <a:moveTo>
                      <a:pt x="2427" y="2742"/>
                    </a:moveTo>
                    <a:cubicBezTo>
                      <a:pt x="3246" y="2742"/>
                      <a:pt x="3939" y="3340"/>
                      <a:pt x="4097" y="4128"/>
                    </a:cubicBezTo>
                    <a:lnTo>
                      <a:pt x="757" y="4128"/>
                    </a:lnTo>
                    <a:cubicBezTo>
                      <a:pt x="883" y="3340"/>
                      <a:pt x="1576" y="2742"/>
                      <a:pt x="2427" y="2742"/>
                    </a:cubicBezTo>
                    <a:close/>
                    <a:moveTo>
                      <a:pt x="2427" y="1"/>
                    </a:moveTo>
                    <a:cubicBezTo>
                      <a:pt x="1671" y="1"/>
                      <a:pt x="1041" y="599"/>
                      <a:pt x="1041" y="1356"/>
                    </a:cubicBezTo>
                    <a:cubicBezTo>
                      <a:pt x="1041" y="1734"/>
                      <a:pt x="1167" y="2049"/>
                      <a:pt x="1387" y="2269"/>
                    </a:cubicBezTo>
                    <a:cubicBezTo>
                      <a:pt x="568" y="2647"/>
                      <a:pt x="32" y="3498"/>
                      <a:pt x="32" y="4443"/>
                    </a:cubicBezTo>
                    <a:cubicBezTo>
                      <a:pt x="1" y="4632"/>
                      <a:pt x="158" y="4790"/>
                      <a:pt x="379" y="4790"/>
                    </a:cubicBezTo>
                    <a:lnTo>
                      <a:pt x="4475" y="4790"/>
                    </a:lnTo>
                    <a:cubicBezTo>
                      <a:pt x="4664" y="4790"/>
                      <a:pt x="4821" y="4632"/>
                      <a:pt x="4821" y="4443"/>
                    </a:cubicBezTo>
                    <a:cubicBezTo>
                      <a:pt x="4821" y="3498"/>
                      <a:pt x="4254" y="2647"/>
                      <a:pt x="3435" y="2269"/>
                    </a:cubicBezTo>
                    <a:cubicBezTo>
                      <a:pt x="3687" y="2049"/>
                      <a:pt x="3813" y="1702"/>
                      <a:pt x="3813" y="1356"/>
                    </a:cubicBezTo>
                    <a:cubicBezTo>
                      <a:pt x="3813" y="599"/>
                      <a:pt x="3183" y="1"/>
                      <a:pt x="2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EF446D21-4D0B-438F-A892-340B2685F559}"/>
              </a:ext>
            </a:extLst>
          </p:cNvPr>
          <p:cNvSpPr/>
          <p:nvPr/>
        </p:nvSpPr>
        <p:spPr>
          <a:xfrm rot="21266515">
            <a:off x="9663857" y="5849565"/>
            <a:ext cx="1670580" cy="1431000"/>
          </a:xfrm>
          <a:prstGeom prst="triangle">
            <a:avLst>
              <a:gd name="adj" fmla="val 55810"/>
            </a:avLst>
          </a:prstGeom>
          <a:gradFill>
            <a:gsLst>
              <a:gs pos="0">
                <a:schemeClr val="bg1">
                  <a:lumMod val="85000"/>
                  <a:alpha val="16000"/>
                </a:schemeClr>
              </a:gs>
              <a:gs pos="8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CD895D32-8C84-4020-8AA3-CFAA404BA542}"/>
              </a:ext>
            </a:extLst>
          </p:cNvPr>
          <p:cNvSpPr/>
          <p:nvPr/>
        </p:nvSpPr>
        <p:spPr>
          <a:xfrm>
            <a:off x="-1841968" y="4601150"/>
            <a:ext cx="3683935" cy="2314964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5300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63EE3406-C6C8-4E88-AE91-D8800C6ECB2D}"/>
              </a:ext>
            </a:extLst>
          </p:cNvPr>
          <p:cNvSpPr/>
          <p:nvPr/>
        </p:nvSpPr>
        <p:spPr>
          <a:xfrm rot="20920911">
            <a:off x="225140" y="5612904"/>
            <a:ext cx="2072554" cy="1580943"/>
          </a:xfrm>
          <a:prstGeom prst="triangle">
            <a:avLst/>
          </a:prstGeom>
          <a:noFill/>
          <a:ln>
            <a:solidFill>
              <a:srgbClr val="C5BCBD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>
            <a:extLst>
              <a:ext uri="{FF2B5EF4-FFF2-40B4-BE49-F238E27FC236}">
                <a16:creationId xmlns:a16="http://schemas.microsoft.com/office/drawing/2014/main" id="{A6FBBF80-9A61-4767-A8A4-81953FAFB57A}"/>
              </a:ext>
            </a:extLst>
          </p:cNvPr>
          <p:cNvSpPr/>
          <p:nvPr/>
        </p:nvSpPr>
        <p:spPr>
          <a:xfrm>
            <a:off x="9015313" y="5636409"/>
            <a:ext cx="3012210" cy="2443182"/>
          </a:xfrm>
          <a:prstGeom prst="triangle">
            <a:avLst/>
          </a:prstGeom>
          <a:noFill/>
          <a:ln>
            <a:solidFill>
              <a:srgbClr val="C5BCBD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51A44AD4-B36A-4833-9D9B-4B9D90854754}"/>
              </a:ext>
            </a:extLst>
          </p:cNvPr>
          <p:cNvSpPr/>
          <p:nvPr/>
        </p:nvSpPr>
        <p:spPr>
          <a:xfrm>
            <a:off x="11294709" y="5855886"/>
            <a:ext cx="1184520" cy="1002114"/>
          </a:xfrm>
          <a:prstGeom prst="triangle">
            <a:avLst/>
          </a:prstGeom>
          <a:noFill/>
          <a:ln>
            <a:solidFill>
              <a:srgbClr val="005D9E">
                <a:alpha val="1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204BA9CB-54CC-46ED-8C34-998B15A0EDD1}"/>
              </a:ext>
            </a:extLst>
          </p:cNvPr>
          <p:cNvSpPr/>
          <p:nvPr/>
        </p:nvSpPr>
        <p:spPr>
          <a:xfrm rot="21189702">
            <a:off x="-495362" y="4925197"/>
            <a:ext cx="1184520" cy="1002114"/>
          </a:xfrm>
          <a:prstGeom prst="triangle">
            <a:avLst/>
          </a:prstGeom>
          <a:noFill/>
          <a:ln>
            <a:solidFill>
              <a:srgbClr val="005D9E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181CE6C-CE35-D041-9B52-DE228D362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245" y="136623"/>
            <a:ext cx="882896" cy="882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4486AE-3C9F-7345-A92B-FF0E6244929E}"/>
              </a:ext>
            </a:extLst>
          </p:cNvPr>
          <p:cNvSpPr txBox="1"/>
          <p:nvPr/>
        </p:nvSpPr>
        <p:spPr>
          <a:xfrm>
            <a:off x="3887777" y="2982269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голосов</a:t>
            </a:r>
            <a:endParaRPr lang="en-RU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18">
            <a:extLst>
              <a:ext uri="{FF2B5EF4-FFF2-40B4-BE49-F238E27FC236}">
                <a16:creationId xmlns:a16="http://schemas.microsoft.com/office/drawing/2014/main" id="{B4FEDC84-6672-4F45-B0FD-4DC08B63DFC4}"/>
              </a:ext>
            </a:extLst>
          </p:cNvPr>
          <p:cNvSpPr/>
          <p:nvPr/>
        </p:nvSpPr>
        <p:spPr>
          <a:xfrm>
            <a:off x="6284131" y="1006072"/>
            <a:ext cx="4709141" cy="2428795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20">
            <a:extLst>
              <a:ext uri="{FF2B5EF4-FFF2-40B4-BE49-F238E27FC236}">
                <a16:creationId xmlns:a16="http://schemas.microsoft.com/office/drawing/2014/main" id="{15FDE501-A38E-5940-BB22-58661368D60E}"/>
              </a:ext>
            </a:extLst>
          </p:cNvPr>
          <p:cNvGrpSpPr/>
          <p:nvPr/>
        </p:nvGrpSpPr>
        <p:grpSpPr>
          <a:xfrm>
            <a:off x="6526128" y="902154"/>
            <a:ext cx="4508928" cy="2124981"/>
            <a:chOff x="1309539" y="2452088"/>
            <a:chExt cx="4508928" cy="2124981"/>
          </a:xfrm>
        </p:grpSpPr>
        <p:sp>
          <p:nvSpPr>
            <p:cNvPr id="51" name="Google Shape;290;p30">
              <a:extLst>
                <a:ext uri="{FF2B5EF4-FFF2-40B4-BE49-F238E27FC236}">
                  <a16:creationId xmlns:a16="http://schemas.microsoft.com/office/drawing/2014/main" id="{B9E2667C-604F-3842-9430-5686B1A2F9CB}"/>
                </a:ext>
              </a:extLst>
            </p:cNvPr>
            <p:cNvSpPr txBox="1">
              <a:spLocks/>
            </p:cNvSpPr>
            <p:nvPr/>
          </p:nvSpPr>
          <p:spPr>
            <a:xfrm>
              <a:off x="1485728" y="2452088"/>
              <a:ext cx="4332739" cy="964986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600"/>
                </a:spcBef>
              </a:pPr>
              <a:r>
                <a:rPr lang="en-US" sz="22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LEGO-approach</a:t>
              </a:r>
            </a:p>
          </p:txBody>
        </p:sp>
        <p:sp>
          <p:nvSpPr>
            <p:cNvPr id="52" name="Google Shape;290;p30">
              <a:extLst>
                <a:ext uri="{FF2B5EF4-FFF2-40B4-BE49-F238E27FC236}">
                  <a16:creationId xmlns:a16="http://schemas.microsoft.com/office/drawing/2014/main" id="{1FFD1AEA-EAD0-2546-B7A2-BE7F7EB44010}"/>
                </a:ext>
              </a:extLst>
            </p:cNvPr>
            <p:cNvSpPr txBox="1">
              <a:spLocks/>
            </p:cNvSpPr>
            <p:nvPr/>
          </p:nvSpPr>
          <p:spPr>
            <a:xfrm>
              <a:off x="1309539" y="3210539"/>
              <a:ext cx="4318665" cy="136653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Разделение обучения переводчиков на фундамент и надстройку (2+2 года). Пример: система ВШЭ.</a:t>
              </a:r>
              <a:endPara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" name="Группа 22">
            <a:extLst>
              <a:ext uri="{FF2B5EF4-FFF2-40B4-BE49-F238E27FC236}">
                <a16:creationId xmlns:a16="http://schemas.microsoft.com/office/drawing/2014/main" id="{F21F891E-ACC1-CB4D-991F-E19A57D86B8C}"/>
              </a:ext>
            </a:extLst>
          </p:cNvPr>
          <p:cNvGrpSpPr/>
          <p:nvPr/>
        </p:nvGrpSpPr>
        <p:grpSpPr>
          <a:xfrm>
            <a:off x="5975036" y="1238203"/>
            <a:ext cx="609600" cy="598247"/>
            <a:chOff x="997191" y="2762498"/>
            <a:chExt cx="609600" cy="598247"/>
          </a:xfrm>
        </p:grpSpPr>
        <p:sp>
          <p:nvSpPr>
            <p:cNvPr id="54" name="Ромб 39">
              <a:extLst>
                <a:ext uri="{FF2B5EF4-FFF2-40B4-BE49-F238E27FC236}">
                  <a16:creationId xmlns:a16="http://schemas.microsoft.com/office/drawing/2014/main" id="{969A949F-6657-204A-80B5-AFB1B691D6FD}"/>
                </a:ext>
              </a:extLst>
            </p:cNvPr>
            <p:cNvSpPr/>
            <p:nvPr/>
          </p:nvSpPr>
          <p:spPr>
            <a:xfrm>
              <a:off x="997191" y="2762498"/>
              <a:ext cx="609600" cy="598247"/>
            </a:xfrm>
            <a:prstGeom prst="diamond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Google Shape;7002;p68">
              <a:extLst>
                <a:ext uri="{FF2B5EF4-FFF2-40B4-BE49-F238E27FC236}">
                  <a16:creationId xmlns:a16="http://schemas.microsoft.com/office/drawing/2014/main" id="{622F980F-9C55-F249-9F11-FE346AE57F80}"/>
                </a:ext>
              </a:extLst>
            </p:cNvPr>
            <p:cNvGrpSpPr/>
            <p:nvPr/>
          </p:nvGrpSpPr>
          <p:grpSpPr>
            <a:xfrm>
              <a:off x="1198204" y="2928034"/>
              <a:ext cx="207574" cy="267173"/>
              <a:chOff x="-36850682" y="1912725"/>
              <a:chExt cx="241050" cy="293225"/>
            </a:xfrm>
            <a:solidFill>
              <a:schemeClr val="bg1"/>
            </a:solidFill>
          </p:grpSpPr>
          <p:sp>
            <p:nvSpPr>
              <p:cNvPr id="56" name="Google Shape;7003;p68">
                <a:extLst>
                  <a:ext uri="{FF2B5EF4-FFF2-40B4-BE49-F238E27FC236}">
                    <a16:creationId xmlns:a16="http://schemas.microsoft.com/office/drawing/2014/main" id="{3E4DA973-6A42-994A-AAC7-E262D7A42D6D}"/>
                  </a:ext>
                </a:extLst>
              </p:cNvPr>
              <p:cNvSpPr/>
              <p:nvPr/>
            </p:nvSpPr>
            <p:spPr>
              <a:xfrm>
                <a:off x="-36850682" y="1912725"/>
                <a:ext cx="24105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9642" h="11729" extrusionOk="0">
                    <a:moveTo>
                      <a:pt x="8665" y="694"/>
                    </a:moveTo>
                    <a:cubicBezTo>
                      <a:pt x="8822" y="726"/>
                      <a:pt x="8980" y="883"/>
                      <a:pt x="8980" y="1041"/>
                    </a:cubicBezTo>
                    <a:lnTo>
                      <a:pt x="8980" y="7562"/>
                    </a:lnTo>
                    <a:lnTo>
                      <a:pt x="2836" y="7562"/>
                    </a:lnTo>
                    <a:lnTo>
                      <a:pt x="2836" y="694"/>
                    </a:lnTo>
                    <a:close/>
                    <a:moveTo>
                      <a:pt x="2175" y="726"/>
                    </a:moveTo>
                    <a:lnTo>
                      <a:pt x="2175" y="7625"/>
                    </a:lnTo>
                    <a:lnTo>
                      <a:pt x="1828" y="7625"/>
                    </a:lnTo>
                    <a:cubicBezTo>
                      <a:pt x="1450" y="7625"/>
                      <a:pt x="1072" y="7720"/>
                      <a:pt x="788" y="7972"/>
                    </a:cubicBezTo>
                    <a:lnTo>
                      <a:pt x="788" y="1797"/>
                    </a:lnTo>
                    <a:cubicBezTo>
                      <a:pt x="788" y="1198"/>
                      <a:pt x="1261" y="726"/>
                      <a:pt x="1828" y="726"/>
                    </a:cubicBezTo>
                    <a:close/>
                    <a:moveTo>
                      <a:pt x="8791" y="8287"/>
                    </a:moveTo>
                    <a:cubicBezTo>
                      <a:pt x="8696" y="8507"/>
                      <a:pt x="8665" y="8759"/>
                      <a:pt x="8633" y="8948"/>
                    </a:cubicBezTo>
                    <a:lnTo>
                      <a:pt x="1734" y="8948"/>
                    </a:lnTo>
                    <a:cubicBezTo>
                      <a:pt x="1545" y="8948"/>
                      <a:pt x="1387" y="9106"/>
                      <a:pt x="1387" y="9295"/>
                    </a:cubicBezTo>
                    <a:cubicBezTo>
                      <a:pt x="1387" y="9515"/>
                      <a:pt x="1545" y="9673"/>
                      <a:pt x="1734" y="9673"/>
                    </a:cubicBezTo>
                    <a:lnTo>
                      <a:pt x="4821" y="9673"/>
                    </a:lnTo>
                    <a:lnTo>
                      <a:pt x="4821" y="10335"/>
                    </a:lnTo>
                    <a:lnTo>
                      <a:pt x="1860" y="10335"/>
                    </a:lnTo>
                    <a:cubicBezTo>
                      <a:pt x="1293" y="10335"/>
                      <a:pt x="757" y="9925"/>
                      <a:pt x="757" y="9295"/>
                    </a:cubicBezTo>
                    <a:cubicBezTo>
                      <a:pt x="757" y="8728"/>
                      <a:pt x="1230" y="8287"/>
                      <a:pt x="1765" y="8287"/>
                    </a:cubicBezTo>
                    <a:close/>
                    <a:moveTo>
                      <a:pt x="8665" y="9673"/>
                    </a:moveTo>
                    <a:cubicBezTo>
                      <a:pt x="8696" y="9894"/>
                      <a:pt x="8759" y="10146"/>
                      <a:pt x="8822" y="10335"/>
                    </a:cubicBezTo>
                    <a:lnTo>
                      <a:pt x="7594" y="10335"/>
                    </a:lnTo>
                    <a:lnTo>
                      <a:pt x="7594" y="9673"/>
                    </a:lnTo>
                    <a:close/>
                    <a:moveTo>
                      <a:pt x="6900" y="9673"/>
                    </a:moveTo>
                    <a:lnTo>
                      <a:pt x="6900" y="10693"/>
                    </a:lnTo>
                    <a:lnTo>
                      <a:pt x="6428" y="10398"/>
                    </a:lnTo>
                    <a:cubicBezTo>
                      <a:pt x="6396" y="10366"/>
                      <a:pt x="6302" y="10366"/>
                      <a:pt x="6239" y="10366"/>
                    </a:cubicBezTo>
                    <a:cubicBezTo>
                      <a:pt x="6144" y="10366"/>
                      <a:pt x="6113" y="10366"/>
                      <a:pt x="6018" y="10398"/>
                    </a:cubicBezTo>
                    <a:lnTo>
                      <a:pt x="5514" y="10713"/>
                    </a:lnTo>
                    <a:lnTo>
                      <a:pt x="5514" y="9673"/>
                    </a:lnTo>
                    <a:close/>
                    <a:moveTo>
                      <a:pt x="1734" y="1"/>
                    </a:moveTo>
                    <a:cubicBezTo>
                      <a:pt x="1261" y="1"/>
                      <a:pt x="820" y="222"/>
                      <a:pt x="505" y="537"/>
                    </a:cubicBezTo>
                    <a:cubicBezTo>
                      <a:pt x="190" y="820"/>
                      <a:pt x="1" y="1261"/>
                      <a:pt x="1" y="1734"/>
                    </a:cubicBezTo>
                    <a:lnTo>
                      <a:pt x="1" y="9295"/>
                    </a:lnTo>
                    <a:cubicBezTo>
                      <a:pt x="95" y="10272"/>
                      <a:pt x="946" y="10996"/>
                      <a:pt x="1860" y="10996"/>
                    </a:cubicBezTo>
                    <a:lnTo>
                      <a:pt x="4853" y="10996"/>
                    </a:lnTo>
                    <a:lnTo>
                      <a:pt x="4853" y="11343"/>
                    </a:lnTo>
                    <a:cubicBezTo>
                      <a:pt x="4853" y="11469"/>
                      <a:pt x="4916" y="11595"/>
                      <a:pt x="5042" y="11658"/>
                    </a:cubicBezTo>
                    <a:cubicBezTo>
                      <a:pt x="5099" y="11700"/>
                      <a:pt x="5155" y="11717"/>
                      <a:pt x="5209" y="11717"/>
                    </a:cubicBezTo>
                    <a:cubicBezTo>
                      <a:pt x="5275" y="11717"/>
                      <a:pt x="5336" y="11692"/>
                      <a:pt x="5388" y="11658"/>
                    </a:cubicBezTo>
                    <a:lnTo>
                      <a:pt x="6239" y="11122"/>
                    </a:lnTo>
                    <a:lnTo>
                      <a:pt x="7058" y="11658"/>
                    </a:lnTo>
                    <a:cubicBezTo>
                      <a:pt x="7121" y="11705"/>
                      <a:pt x="7176" y="11729"/>
                      <a:pt x="7231" y="11729"/>
                    </a:cubicBezTo>
                    <a:cubicBezTo>
                      <a:pt x="7286" y="11729"/>
                      <a:pt x="7342" y="11705"/>
                      <a:pt x="7405" y="11658"/>
                    </a:cubicBezTo>
                    <a:cubicBezTo>
                      <a:pt x="7531" y="11595"/>
                      <a:pt x="7594" y="11500"/>
                      <a:pt x="7594" y="11343"/>
                    </a:cubicBezTo>
                    <a:lnTo>
                      <a:pt x="7594" y="10996"/>
                    </a:lnTo>
                    <a:lnTo>
                      <a:pt x="9295" y="10996"/>
                    </a:lnTo>
                    <a:cubicBezTo>
                      <a:pt x="9421" y="10996"/>
                      <a:pt x="9547" y="10933"/>
                      <a:pt x="9578" y="10839"/>
                    </a:cubicBezTo>
                    <a:cubicBezTo>
                      <a:pt x="9641" y="10713"/>
                      <a:pt x="9641" y="10618"/>
                      <a:pt x="9578" y="10524"/>
                    </a:cubicBezTo>
                    <a:cubicBezTo>
                      <a:pt x="9169" y="9767"/>
                      <a:pt x="9169" y="8885"/>
                      <a:pt x="9578" y="8098"/>
                    </a:cubicBezTo>
                    <a:cubicBezTo>
                      <a:pt x="9610" y="8035"/>
                      <a:pt x="9610" y="8003"/>
                      <a:pt x="9610" y="7909"/>
                    </a:cubicBezTo>
                    <a:lnTo>
                      <a:pt x="9610" y="1041"/>
                    </a:lnTo>
                    <a:cubicBezTo>
                      <a:pt x="9610" y="474"/>
                      <a:pt x="9137" y="1"/>
                      <a:pt x="860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004;p68">
                <a:extLst>
                  <a:ext uri="{FF2B5EF4-FFF2-40B4-BE49-F238E27FC236}">
                    <a16:creationId xmlns:a16="http://schemas.microsoft.com/office/drawing/2014/main" id="{76618FBA-2EEB-114F-833D-F1A62057FDBF}"/>
                  </a:ext>
                </a:extLst>
              </p:cNvPr>
              <p:cNvSpPr/>
              <p:nvPr/>
            </p:nvSpPr>
            <p:spPr>
              <a:xfrm>
                <a:off x="-36763427" y="1965500"/>
                <a:ext cx="120551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790" extrusionOk="0">
                    <a:moveTo>
                      <a:pt x="2364" y="694"/>
                    </a:moveTo>
                    <a:cubicBezTo>
                      <a:pt x="2773" y="694"/>
                      <a:pt x="3057" y="1009"/>
                      <a:pt x="3057" y="1356"/>
                    </a:cubicBezTo>
                    <a:cubicBezTo>
                      <a:pt x="3057" y="1765"/>
                      <a:pt x="2742" y="2049"/>
                      <a:pt x="2364" y="2049"/>
                    </a:cubicBezTo>
                    <a:cubicBezTo>
                      <a:pt x="2348" y="2050"/>
                      <a:pt x="2332" y="2051"/>
                      <a:pt x="2316" y="2051"/>
                    </a:cubicBezTo>
                    <a:cubicBezTo>
                      <a:pt x="1989" y="2051"/>
                      <a:pt x="1702" y="1746"/>
                      <a:pt x="1702" y="1356"/>
                    </a:cubicBezTo>
                    <a:cubicBezTo>
                      <a:pt x="1702" y="977"/>
                      <a:pt x="2017" y="694"/>
                      <a:pt x="2364" y="694"/>
                    </a:cubicBezTo>
                    <a:close/>
                    <a:moveTo>
                      <a:pt x="2427" y="2742"/>
                    </a:moveTo>
                    <a:cubicBezTo>
                      <a:pt x="3246" y="2742"/>
                      <a:pt x="3939" y="3340"/>
                      <a:pt x="4097" y="4128"/>
                    </a:cubicBezTo>
                    <a:lnTo>
                      <a:pt x="757" y="4128"/>
                    </a:lnTo>
                    <a:cubicBezTo>
                      <a:pt x="883" y="3340"/>
                      <a:pt x="1576" y="2742"/>
                      <a:pt x="2427" y="2742"/>
                    </a:cubicBezTo>
                    <a:close/>
                    <a:moveTo>
                      <a:pt x="2427" y="1"/>
                    </a:moveTo>
                    <a:cubicBezTo>
                      <a:pt x="1671" y="1"/>
                      <a:pt x="1041" y="599"/>
                      <a:pt x="1041" y="1356"/>
                    </a:cubicBezTo>
                    <a:cubicBezTo>
                      <a:pt x="1041" y="1734"/>
                      <a:pt x="1167" y="2049"/>
                      <a:pt x="1387" y="2269"/>
                    </a:cubicBezTo>
                    <a:cubicBezTo>
                      <a:pt x="568" y="2647"/>
                      <a:pt x="32" y="3498"/>
                      <a:pt x="32" y="4443"/>
                    </a:cubicBezTo>
                    <a:cubicBezTo>
                      <a:pt x="1" y="4632"/>
                      <a:pt x="158" y="4790"/>
                      <a:pt x="379" y="4790"/>
                    </a:cubicBezTo>
                    <a:lnTo>
                      <a:pt x="4475" y="4790"/>
                    </a:lnTo>
                    <a:cubicBezTo>
                      <a:pt x="4664" y="4790"/>
                      <a:pt x="4821" y="4632"/>
                      <a:pt x="4821" y="4443"/>
                    </a:cubicBezTo>
                    <a:cubicBezTo>
                      <a:pt x="4821" y="3498"/>
                      <a:pt x="4254" y="2647"/>
                      <a:pt x="3435" y="2269"/>
                    </a:cubicBezTo>
                    <a:cubicBezTo>
                      <a:pt x="3687" y="2049"/>
                      <a:pt x="3813" y="1702"/>
                      <a:pt x="3813" y="1356"/>
                    </a:cubicBezTo>
                    <a:cubicBezTo>
                      <a:pt x="3813" y="599"/>
                      <a:pt x="3183" y="1"/>
                      <a:pt x="2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0B60013-001A-4B4E-95A7-5D4BCFE69F56}"/>
              </a:ext>
            </a:extLst>
          </p:cNvPr>
          <p:cNvSpPr txBox="1"/>
          <p:nvPr/>
        </p:nvSpPr>
        <p:spPr>
          <a:xfrm>
            <a:off x="9550186" y="2982269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голосов</a:t>
            </a:r>
            <a:endParaRPr lang="en-RU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18">
            <a:extLst>
              <a:ext uri="{FF2B5EF4-FFF2-40B4-BE49-F238E27FC236}">
                <a16:creationId xmlns:a16="http://schemas.microsoft.com/office/drawing/2014/main" id="{FD86E604-C2A4-5C4B-A806-98989E714B7F}"/>
              </a:ext>
            </a:extLst>
          </p:cNvPr>
          <p:cNvSpPr/>
          <p:nvPr/>
        </p:nvSpPr>
        <p:spPr>
          <a:xfrm>
            <a:off x="620021" y="3707375"/>
            <a:ext cx="4709141" cy="2428795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20">
            <a:extLst>
              <a:ext uri="{FF2B5EF4-FFF2-40B4-BE49-F238E27FC236}">
                <a16:creationId xmlns:a16="http://schemas.microsoft.com/office/drawing/2014/main" id="{CEB482DB-620B-5E46-B0EB-75C37E9FD95D}"/>
              </a:ext>
            </a:extLst>
          </p:cNvPr>
          <p:cNvGrpSpPr/>
          <p:nvPr/>
        </p:nvGrpSpPr>
        <p:grpSpPr>
          <a:xfrm>
            <a:off x="792191" y="3603457"/>
            <a:ext cx="4578756" cy="2168570"/>
            <a:chOff x="1485728" y="2452088"/>
            <a:chExt cx="4332739" cy="1688182"/>
          </a:xfrm>
        </p:grpSpPr>
        <p:sp>
          <p:nvSpPr>
            <p:cNvPr id="61" name="Google Shape;290;p30">
              <a:extLst>
                <a:ext uri="{FF2B5EF4-FFF2-40B4-BE49-F238E27FC236}">
                  <a16:creationId xmlns:a16="http://schemas.microsoft.com/office/drawing/2014/main" id="{35293759-0998-B043-850F-0609913A0A29}"/>
                </a:ext>
              </a:extLst>
            </p:cNvPr>
            <p:cNvSpPr txBox="1">
              <a:spLocks/>
            </p:cNvSpPr>
            <p:nvPr/>
          </p:nvSpPr>
          <p:spPr>
            <a:xfrm>
              <a:off x="1485728" y="2452088"/>
              <a:ext cx="4332739" cy="964986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600"/>
                </a:spcBef>
              </a:pPr>
              <a:r>
                <a:rPr lang="ru-RU" sz="22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Тесный контакт с </a:t>
              </a:r>
              <a:r>
                <a:rPr lang="en-US" sz="22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IT-</a:t>
              </a:r>
              <a:r>
                <a:rPr lang="ru-RU" sz="22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разработчиками</a:t>
              </a:r>
              <a:endParaRPr lang="en-US" sz="2200" b="1" dirty="0">
                <a:solidFill>
                  <a:srgbClr val="005D9E"/>
                </a:solidFill>
                <a:latin typeface="Tahoma Bold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Google Shape;290;p30">
              <a:extLst>
                <a:ext uri="{FF2B5EF4-FFF2-40B4-BE49-F238E27FC236}">
                  <a16:creationId xmlns:a16="http://schemas.microsoft.com/office/drawing/2014/main" id="{10730D01-1AD9-D944-BD10-3FBB1D7C5B0F}"/>
                </a:ext>
              </a:extLst>
            </p:cNvPr>
            <p:cNvSpPr txBox="1">
              <a:spLocks/>
            </p:cNvSpPr>
            <p:nvPr/>
          </p:nvSpPr>
          <p:spPr>
            <a:xfrm>
              <a:off x="1509472" y="3310280"/>
              <a:ext cx="4267211" cy="82999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Тесный контакт с разработчиками ПО и оборудования для переводчиков, чтобы сделать его более удобным</a:t>
              </a:r>
              <a:endPara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Группа 22">
            <a:extLst>
              <a:ext uri="{FF2B5EF4-FFF2-40B4-BE49-F238E27FC236}">
                <a16:creationId xmlns:a16="http://schemas.microsoft.com/office/drawing/2014/main" id="{026EA0D3-242D-C447-BA9B-D193FEA252F5}"/>
              </a:ext>
            </a:extLst>
          </p:cNvPr>
          <p:cNvGrpSpPr/>
          <p:nvPr/>
        </p:nvGrpSpPr>
        <p:grpSpPr>
          <a:xfrm>
            <a:off x="310926" y="3939506"/>
            <a:ext cx="609600" cy="598247"/>
            <a:chOff x="997191" y="2762498"/>
            <a:chExt cx="609600" cy="598247"/>
          </a:xfrm>
        </p:grpSpPr>
        <p:sp>
          <p:nvSpPr>
            <p:cNvPr id="64" name="Ромб 39">
              <a:extLst>
                <a:ext uri="{FF2B5EF4-FFF2-40B4-BE49-F238E27FC236}">
                  <a16:creationId xmlns:a16="http://schemas.microsoft.com/office/drawing/2014/main" id="{751035BB-58E6-DF45-BAEB-1EB221BE6D92}"/>
                </a:ext>
              </a:extLst>
            </p:cNvPr>
            <p:cNvSpPr/>
            <p:nvPr/>
          </p:nvSpPr>
          <p:spPr>
            <a:xfrm>
              <a:off x="997191" y="2762498"/>
              <a:ext cx="609600" cy="598247"/>
            </a:xfrm>
            <a:prstGeom prst="diamond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5" name="Google Shape;7002;p68">
              <a:extLst>
                <a:ext uri="{FF2B5EF4-FFF2-40B4-BE49-F238E27FC236}">
                  <a16:creationId xmlns:a16="http://schemas.microsoft.com/office/drawing/2014/main" id="{41024686-66F1-7B4E-B469-A0B4A1ED8FCF}"/>
                </a:ext>
              </a:extLst>
            </p:cNvPr>
            <p:cNvGrpSpPr/>
            <p:nvPr/>
          </p:nvGrpSpPr>
          <p:grpSpPr>
            <a:xfrm>
              <a:off x="1198204" y="2928034"/>
              <a:ext cx="207574" cy="267173"/>
              <a:chOff x="-36850682" y="1912725"/>
              <a:chExt cx="241050" cy="293225"/>
            </a:xfrm>
            <a:solidFill>
              <a:schemeClr val="bg1"/>
            </a:solidFill>
          </p:grpSpPr>
          <p:sp>
            <p:nvSpPr>
              <p:cNvPr id="66" name="Google Shape;7003;p68">
                <a:extLst>
                  <a:ext uri="{FF2B5EF4-FFF2-40B4-BE49-F238E27FC236}">
                    <a16:creationId xmlns:a16="http://schemas.microsoft.com/office/drawing/2014/main" id="{8C27FA82-94CE-5F41-A878-F8298638EA29}"/>
                  </a:ext>
                </a:extLst>
              </p:cNvPr>
              <p:cNvSpPr/>
              <p:nvPr/>
            </p:nvSpPr>
            <p:spPr>
              <a:xfrm>
                <a:off x="-36850682" y="1912725"/>
                <a:ext cx="24105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9642" h="11729" extrusionOk="0">
                    <a:moveTo>
                      <a:pt x="8665" y="694"/>
                    </a:moveTo>
                    <a:cubicBezTo>
                      <a:pt x="8822" y="726"/>
                      <a:pt x="8980" y="883"/>
                      <a:pt x="8980" y="1041"/>
                    </a:cubicBezTo>
                    <a:lnTo>
                      <a:pt x="8980" y="7562"/>
                    </a:lnTo>
                    <a:lnTo>
                      <a:pt x="2836" y="7562"/>
                    </a:lnTo>
                    <a:lnTo>
                      <a:pt x="2836" y="694"/>
                    </a:lnTo>
                    <a:close/>
                    <a:moveTo>
                      <a:pt x="2175" y="726"/>
                    </a:moveTo>
                    <a:lnTo>
                      <a:pt x="2175" y="7625"/>
                    </a:lnTo>
                    <a:lnTo>
                      <a:pt x="1828" y="7625"/>
                    </a:lnTo>
                    <a:cubicBezTo>
                      <a:pt x="1450" y="7625"/>
                      <a:pt x="1072" y="7720"/>
                      <a:pt x="788" y="7972"/>
                    </a:cubicBezTo>
                    <a:lnTo>
                      <a:pt x="788" y="1797"/>
                    </a:lnTo>
                    <a:cubicBezTo>
                      <a:pt x="788" y="1198"/>
                      <a:pt x="1261" y="726"/>
                      <a:pt x="1828" y="726"/>
                    </a:cubicBezTo>
                    <a:close/>
                    <a:moveTo>
                      <a:pt x="8791" y="8287"/>
                    </a:moveTo>
                    <a:cubicBezTo>
                      <a:pt x="8696" y="8507"/>
                      <a:pt x="8665" y="8759"/>
                      <a:pt x="8633" y="8948"/>
                    </a:cubicBezTo>
                    <a:lnTo>
                      <a:pt x="1734" y="8948"/>
                    </a:lnTo>
                    <a:cubicBezTo>
                      <a:pt x="1545" y="8948"/>
                      <a:pt x="1387" y="9106"/>
                      <a:pt x="1387" y="9295"/>
                    </a:cubicBezTo>
                    <a:cubicBezTo>
                      <a:pt x="1387" y="9515"/>
                      <a:pt x="1545" y="9673"/>
                      <a:pt x="1734" y="9673"/>
                    </a:cubicBezTo>
                    <a:lnTo>
                      <a:pt x="4821" y="9673"/>
                    </a:lnTo>
                    <a:lnTo>
                      <a:pt x="4821" y="10335"/>
                    </a:lnTo>
                    <a:lnTo>
                      <a:pt x="1860" y="10335"/>
                    </a:lnTo>
                    <a:cubicBezTo>
                      <a:pt x="1293" y="10335"/>
                      <a:pt x="757" y="9925"/>
                      <a:pt x="757" y="9295"/>
                    </a:cubicBezTo>
                    <a:cubicBezTo>
                      <a:pt x="757" y="8728"/>
                      <a:pt x="1230" y="8287"/>
                      <a:pt x="1765" y="8287"/>
                    </a:cubicBezTo>
                    <a:close/>
                    <a:moveTo>
                      <a:pt x="8665" y="9673"/>
                    </a:moveTo>
                    <a:cubicBezTo>
                      <a:pt x="8696" y="9894"/>
                      <a:pt x="8759" y="10146"/>
                      <a:pt x="8822" y="10335"/>
                    </a:cubicBezTo>
                    <a:lnTo>
                      <a:pt x="7594" y="10335"/>
                    </a:lnTo>
                    <a:lnTo>
                      <a:pt x="7594" y="9673"/>
                    </a:lnTo>
                    <a:close/>
                    <a:moveTo>
                      <a:pt x="6900" y="9673"/>
                    </a:moveTo>
                    <a:lnTo>
                      <a:pt x="6900" y="10693"/>
                    </a:lnTo>
                    <a:lnTo>
                      <a:pt x="6428" y="10398"/>
                    </a:lnTo>
                    <a:cubicBezTo>
                      <a:pt x="6396" y="10366"/>
                      <a:pt x="6302" y="10366"/>
                      <a:pt x="6239" y="10366"/>
                    </a:cubicBezTo>
                    <a:cubicBezTo>
                      <a:pt x="6144" y="10366"/>
                      <a:pt x="6113" y="10366"/>
                      <a:pt x="6018" y="10398"/>
                    </a:cubicBezTo>
                    <a:lnTo>
                      <a:pt x="5514" y="10713"/>
                    </a:lnTo>
                    <a:lnTo>
                      <a:pt x="5514" y="9673"/>
                    </a:lnTo>
                    <a:close/>
                    <a:moveTo>
                      <a:pt x="1734" y="1"/>
                    </a:moveTo>
                    <a:cubicBezTo>
                      <a:pt x="1261" y="1"/>
                      <a:pt x="820" y="222"/>
                      <a:pt x="505" y="537"/>
                    </a:cubicBezTo>
                    <a:cubicBezTo>
                      <a:pt x="190" y="820"/>
                      <a:pt x="1" y="1261"/>
                      <a:pt x="1" y="1734"/>
                    </a:cubicBezTo>
                    <a:lnTo>
                      <a:pt x="1" y="9295"/>
                    </a:lnTo>
                    <a:cubicBezTo>
                      <a:pt x="95" y="10272"/>
                      <a:pt x="946" y="10996"/>
                      <a:pt x="1860" y="10996"/>
                    </a:cubicBezTo>
                    <a:lnTo>
                      <a:pt x="4853" y="10996"/>
                    </a:lnTo>
                    <a:lnTo>
                      <a:pt x="4853" y="11343"/>
                    </a:lnTo>
                    <a:cubicBezTo>
                      <a:pt x="4853" y="11469"/>
                      <a:pt x="4916" y="11595"/>
                      <a:pt x="5042" y="11658"/>
                    </a:cubicBezTo>
                    <a:cubicBezTo>
                      <a:pt x="5099" y="11700"/>
                      <a:pt x="5155" y="11717"/>
                      <a:pt x="5209" y="11717"/>
                    </a:cubicBezTo>
                    <a:cubicBezTo>
                      <a:pt x="5275" y="11717"/>
                      <a:pt x="5336" y="11692"/>
                      <a:pt x="5388" y="11658"/>
                    </a:cubicBezTo>
                    <a:lnTo>
                      <a:pt x="6239" y="11122"/>
                    </a:lnTo>
                    <a:lnTo>
                      <a:pt x="7058" y="11658"/>
                    </a:lnTo>
                    <a:cubicBezTo>
                      <a:pt x="7121" y="11705"/>
                      <a:pt x="7176" y="11729"/>
                      <a:pt x="7231" y="11729"/>
                    </a:cubicBezTo>
                    <a:cubicBezTo>
                      <a:pt x="7286" y="11729"/>
                      <a:pt x="7342" y="11705"/>
                      <a:pt x="7405" y="11658"/>
                    </a:cubicBezTo>
                    <a:cubicBezTo>
                      <a:pt x="7531" y="11595"/>
                      <a:pt x="7594" y="11500"/>
                      <a:pt x="7594" y="11343"/>
                    </a:cubicBezTo>
                    <a:lnTo>
                      <a:pt x="7594" y="10996"/>
                    </a:lnTo>
                    <a:lnTo>
                      <a:pt x="9295" y="10996"/>
                    </a:lnTo>
                    <a:cubicBezTo>
                      <a:pt x="9421" y="10996"/>
                      <a:pt x="9547" y="10933"/>
                      <a:pt x="9578" y="10839"/>
                    </a:cubicBezTo>
                    <a:cubicBezTo>
                      <a:pt x="9641" y="10713"/>
                      <a:pt x="9641" y="10618"/>
                      <a:pt x="9578" y="10524"/>
                    </a:cubicBezTo>
                    <a:cubicBezTo>
                      <a:pt x="9169" y="9767"/>
                      <a:pt x="9169" y="8885"/>
                      <a:pt x="9578" y="8098"/>
                    </a:cubicBezTo>
                    <a:cubicBezTo>
                      <a:pt x="9610" y="8035"/>
                      <a:pt x="9610" y="8003"/>
                      <a:pt x="9610" y="7909"/>
                    </a:cubicBezTo>
                    <a:lnTo>
                      <a:pt x="9610" y="1041"/>
                    </a:lnTo>
                    <a:cubicBezTo>
                      <a:pt x="9610" y="474"/>
                      <a:pt x="9137" y="1"/>
                      <a:pt x="860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004;p68">
                <a:extLst>
                  <a:ext uri="{FF2B5EF4-FFF2-40B4-BE49-F238E27FC236}">
                    <a16:creationId xmlns:a16="http://schemas.microsoft.com/office/drawing/2014/main" id="{BE6DE247-7FF1-B54F-A051-1E69ACDBF8F2}"/>
                  </a:ext>
                </a:extLst>
              </p:cNvPr>
              <p:cNvSpPr/>
              <p:nvPr/>
            </p:nvSpPr>
            <p:spPr>
              <a:xfrm>
                <a:off x="-36763427" y="1965500"/>
                <a:ext cx="120551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790" extrusionOk="0">
                    <a:moveTo>
                      <a:pt x="2364" y="694"/>
                    </a:moveTo>
                    <a:cubicBezTo>
                      <a:pt x="2773" y="694"/>
                      <a:pt x="3057" y="1009"/>
                      <a:pt x="3057" y="1356"/>
                    </a:cubicBezTo>
                    <a:cubicBezTo>
                      <a:pt x="3057" y="1765"/>
                      <a:pt x="2742" y="2049"/>
                      <a:pt x="2364" y="2049"/>
                    </a:cubicBezTo>
                    <a:cubicBezTo>
                      <a:pt x="2348" y="2050"/>
                      <a:pt x="2332" y="2051"/>
                      <a:pt x="2316" y="2051"/>
                    </a:cubicBezTo>
                    <a:cubicBezTo>
                      <a:pt x="1989" y="2051"/>
                      <a:pt x="1702" y="1746"/>
                      <a:pt x="1702" y="1356"/>
                    </a:cubicBezTo>
                    <a:cubicBezTo>
                      <a:pt x="1702" y="977"/>
                      <a:pt x="2017" y="694"/>
                      <a:pt x="2364" y="694"/>
                    </a:cubicBezTo>
                    <a:close/>
                    <a:moveTo>
                      <a:pt x="2427" y="2742"/>
                    </a:moveTo>
                    <a:cubicBezTo>
                      <a:pt x="3246" y="2742"/>
                      <a:pt x="3939" y="3340"/>
                      <a:pt x="4097" y="4128"/>
                    </a:cubicBezTo>
                    <a:lnTo>
                      <a:pt x="757" y="4128"/>
                    </a:lnTo>
                    <a:cubicBezTo>
                      <a:pt x="883" y="3340"/>
                      <a:pt x="1576" y="2742"/>
                      <a:pt x="2427" y="2742"/>
                    </a:cubicBezTo>
                    <a:close/>
                    <a:moveTo>
                      <a:pt x="2427" y="1"/>
                    </a:moveTo>
                    <a:cubicBezTo>
                      <a:pt x="1671" y="1"/>
                      <a:pt x="1041" y="599"/>
                      <a:pt x="1041" y="1356"/>
                    </a:cubicBezTo>
                    <a:cubicBezTo>
                      <a:pt x="1041" y="1734"/>
                      <a:pt x="1167" y="2049"/>
                      <a:pt x="1387" y="2269"/>
                    </a:cubicBezTo>
                    <a:cubicBezTo>
                      <a:pt x="568" y="2647"/>
                      <a:pt x="32" y="3498"/>
                      <a:pt x="32" y="4443"/>
                    </a:cubicBezTo>
                    <a:cubicBezTo>
                      <a:pt x="1" y="4632"/>
                      <a:pt x="158" y="4790"/>
                      <a:pt x="379" y="4790"/>
                    </a:cubicBezTo>
                    <a:lnTo>
                      <a:pt x="4475" y="4790"/>
                    </a:lnTo>
                    <a:cubicBezTo>
                      <a:pt x="4664" y="4790"/>
                      <a:pt x="4821" y="4632"/>
                      <a:pt x="4821" y="4443"/>
                    </a:cubicBezTo>
                    <a:cubicBezTo>
                      <a:pt x="4821" y="3498"/>
                      <a:pt x="4254" y="2647"/>
                      <a:pt x="3435" y="2269"/>
                    </a:cubicBezTo>
                    <a:cubicBezTo>
                      <a:pt x="3687" y="2049"/>
                      <a:pt x="3813" y="1702"/>
                      <a:pt x="3813" y="1356"/>
                    </a:cubicBezTo>
                    <a:cubicBezTo>
                      <a:pt x="3813" y="599"/>
                      <a:pt x="3183" y="1"/>
                      <a:pt x="2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F673E197-7611-C247-A565-A81EB6B29E98}"/>
              </a:ext>
            </a:extLst>
          </p:cNvPr>
          <p:cNvSpPr txBox="1"/>
          <p:nvPr/>
        </p:nvSpPr>
        <p:spPr>
          <a:xfrm>
            <a:off x="3886076" y="5683572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голосов</a:t>
            </a:r>
            <a:endParaRPr lang="en-RU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Прямоугольник 18">
            <a:extLst>
              <a:ext uri="{FF2B5EF4-FFF2-40B4-BE49-F238E27FC236}">
                <a16:creationId xmlns:a16="http://schemas.microsoft.com/office/drawing/2014/main" id="{2DB2A40D-2BCE-1746-A7EE-FDF2C9182412}"/>
              </a:ext>
            </a:extLst>
          </p:cNvPr>
          <p:cNvSpPr/>
          <p:nvPr/>
        </p:nvSpPr>
        <p:spPr>
          <a:xfrm>
            <a:off x="6275112" y="3748623"/>
            <a:ext cx="4709141" cy="2428795"/>
          </a:xfrm>
          <a:prstGeom prst="rect">
            <a:avLst/>
          </a:prstGeom>
          <a:noFill/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20">
            <a:extLst>
              <a:ext uri="{FF2B5EF4-FFF2-40B4-BE49-F238E27FC236}">
                <a16:creationId xmlns:a16="http://schemas.microsoft.com/office/drawing/2014/main" id="{9C86F886-5369-4B47-8468-00F64BB74BBE}"/>
              </a:ext>
            </a:extLst>
          </p:cNvPr>
          <p:cNvGrpSpPr/>
          <p:nvPr/>
        </p:nvGrpSpPr>
        <p:grpSpPr>
          <a:xfrm>
            <a:off x="6608562" y="3644705"/>
            <a:ext cx="4374874" cy="2127322"/>
            <a:chOff x="1485728" y="2452088"/>
            <a:chExt cx="4290955" cy="1688182"/>
          </a:xfrm>
        </p:grpSpPr>
        <p:sp>
          <p:nvSpPr>
            <p:cNvPr id="71" name="Google Shape;290;p30">
              <a:extLst>
                <a:ext uri="{FF2B5EF4-FFF2-40B4-BE49-F238E27FC236}">
                  <a16:creationId xmlns:a16="http://schemas.microsoft.com/office/drawing/2014/main" id="{210B1F20-0E9E-F44B-A055-366B73EF51C9}"/>
                </a:ext>
              </a:extLst>
            </p:cNvPr>
            <p:cNvSpPr txBox="1">
              <a:spLocks/>
            </p:cNvSpPr>
            <p:nvPr/>
          </p:nvSpPr>
          <p:spPr>
            <a:xfrm>
              <a:off x="1485729" y="2452088"/>
              <a:ext cx="4088085" cy="652336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600"/>
                </a:spcBef>
              </a:pPr>
              <a:r>
                <a:rPr lang="ru-RU" sz="22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Ассоциация переводчиков</a:t>
              </a:r>
              <a:endParaRPr lang="en-US" sz="2200" b="1" dirty="0">
                <a:solidFill>
                  <a:srgbClr val="005D9E"/>
                </a:solidFill>
                <a:latin typeface="Tahoma Bold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Google Shape;290;p30">
              <a:extLst>
                <a:ext uri="{FF2B5EF4-FFF2-40B4-BE49-F238E27FC236}">
                  <a16:creationId xmlns:a16="http://schemas.microsoft.com/office/drawing/2014/main" id="{3273FE15-028E-6E4C-BC7F-8253FA6FCDEB}"/>
                </a:ext>
              </a:extLst>
            </p:cNvPr>
            <p:cNvSpPr txBox="1">
              <a:spLocks/>
            </p:cNvSpPr>
            <p:nvPr/>
          </p:nvSpPr>
          <p:spPr>
            <a:xfrm>
              <a:off x="1485728" y="3175284"/>
              <a:ext cx="4290955" cy="964986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Получение собственного голоса в законотворчестве, возможность одобрения учебных программ отраслью</a:t>
              </a:r>
              <a:endPara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Группа 22">
            <a:extLst>
              <a:ext uri="{FF2B5EF4-FFF2-40B4-BE49-F238E27FC236}">
                <a16:creationId xmlns:a16="http://schemas.microsoft.com/office/drawing/2014/main" id="{69631434-7664-214B-B54A-08510495B9E7}"/>
              </a:ext>
            </a:extLst>
          </p:cNvPr>
          <p:cNvGrpSpPr/>
          <p:nvPr/>
        </p:nvGrpSpPr>
        <p:grpSpPr>
          <a:xfrm>
            <a:off x="5966017" y="3980754"/>
            <a:ext cx="609600" cy="598247"/>
            <a:chOff x="997191" y="2762498"/>
            <a:chExt cx="609600" cy="598247"/>
          </a:xfrm>
        </p:grpSpPr>
        <p:sp>
          <p:nvSpPr>
            <p:cNvPr id="74" name="Ромб 39">
              <a:extLst>
                <a:ext uri="{FF2B5EF4-FFF2-40B4-BE49-F238E27FC236}">
                  <a16:creationId xmlns:a16="http://schemas.microsoft.com/office/drawing/2014/main" id="{54879A5A-C49A-D64F-AE58-6182B05B8217}"/>
                </a:ext>
              </a:extLst>
            </p:cNvPr>
            <p:cNvSpPr/>
            <p:nvPr/>
          </p:nvSpPr>
          <p:spPr>
            <a:xfrm>
              <a:off x="997191" y="2762498"/>
              <a:ext cx="609600" cy="598247"/>
            </a:xfrm>
            <a:prstGeom prst="diamond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5" name="Google Shape;7002;p68">
              <a:extLst>
                <a:ext uri="{FF2B5EF4-FFF2-40B4-BE49-F238E27FC236}">
                  <a16:creationId xmlns:a16="http://schemas.microsoft.com/office/drawing/2014/main" id="{10653627-39C6-4F43-83ED-02B6BA8166EF}"/>
                </a:ext>
              </a:extLst>
            </p:cNvPr>
            <p:cNvGrpSpPr/>
            <p:nvPr/>
          </p:nvGrpSpPr>
          <p:grpSpPr>
            <a:xfrm>
              <a:off x="1198204" y="2928034"/>
              <a:ext cx="207574" cy="267173"/>
              <a:chOff x="-36850682" y="1912725"/>
              <a:chExt cx="241050" cy="293225"/>
            </a:xfrm>
            <a:solidFill>
              <a:schemeClr val="bg1"/>
            </a:solidFill>
          </p:grpSpPr>
          <p:sp>
            <p:nvSpPr>
              <p:cNvPr id="76" name="Google Shape;7003;p68">
                <a:extLst>
                  <a:ext uri="{FF2B5EF4-FFF2-40B4-BE49-F238E27FC236}">
                    <a16:creationId xmlns:a16="http://schemas.microsoft.com/office/drawing/2014/main" id="{5270628B-AB33-8344-A7A5-A1D929AFE9B8}"/>
                  </a:ext>
                </a:extLst>
              </p:cNvPr>
              <p:cNvSpPr/>
              <p:nvPr/>
            </p:nvSpPr>
            <p:spPr>
              <a:xfrm>
                <a:off x="-36850682" y="1912725"/>
                <a:ext cx="241050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9642" h="11729" extrusionOk="0">
                    <a:moveTo>
                      <a:pt x="8665" y="694"/>
                    </a:moveTo>
                    <a:cubicBezTo>
                      <a:pt x="8822" y="726"/>
                      <a:pt x="8980" y="883"/>
                      <a:pt x="8980" y="1041"/>
                    </a:cubicBezTo>
                    <a:lnTo>
                      <a:pt x="8980" y="7562"/>
                    </a:lnTo>
                    <a:lnTo>
                      <a:pt x="2836" y="7562"/>
                    </a:lnTo>
                    <a:lnTo>
                      <a:pt x="2836" y="694"/>
                    </a:lnTo>
                    <a:close/>
                    <a:moveTo>
                      <a:pt x="2175" y="726"/>
                    </a:moveTo>
                    <a:lnTo>
                      <a:pt x="2175" y="7625"/>
                    </a:lnTo>
                    <a:lnTo>
                      <a:pt x="1828" y="7625"/>
                    </a:lnTo>
                    <a:cubicBezTo>
                      <a:pt x="1450" y="7625"/>
                      <a:pt x="1072" y="7720"/>
                      <a:pt x="788" y="7972"/>
                    </a:cubicBezTo>
                    <a:lnTo>
                      <a:pt x="788" y="1797"/>
                    </a:lnTo>
                    <a:cubicBezTo>
                      <a:pt x="788" y="1198"/>
                      <a:pt x="1261" y="726"/>
                      <a:pt x="1828" y="726"/>
                    </a:cubicBezTo>
                    <a:close/>
                    <a:moveTo>
                      <a:pt x="8791" y="8287"/>
                    </a:moveTo>
                    <a:cubicBezTo>
                      <a:pt x="8696" y="8507"/>
                      <a:pt x="8665" y="8759"/>
                      <a:pt x="8633" y="8948"/>
                    </a:cubicBezTo>
                    <a:lnTo>
                      <a:pt x="1734" y="8948"/>
                    </a:lnTo>
                    <a:cubicBezTo>
                      <a:pt x="1545" y="8948"/>
                      <a:pt x="1387" y="9106"/>
                      <a:pt x="1387" y="9295"/>
                    </a:cubicBezTo>
                    <a:cubicBezTo>
                      <a:pt x="1387" y="9515"/>
                      <a:pt x="1545" y="9673"/>
                      <a:pt x="1734" y="9673"/>
                    </a:cubicBezTo>
                    <a:lnTo>
                      <a:pt x="4821" y="9673"/>
                    </a:lnTo>
                    <a:lnTo>
                      <a:pt x="4821" y="10335"/>
                    </a:lnTo>
                    <a:lnTo>
                      <a:pt x="1860" y="10335"/>
                    </a:lnTo>
                    <a:cubicBezTo>
                      <a:pt x="1293" y="10335"/>
                      <a:pt x="757" y="9925"/>
                      <a:pt x="757" y="9295"/>
                    </a:cubicBezTo>
                    <a:cubicBezTo>
                      <a:pt x="757" y="8728"/>
                      <a:pt x="1230" y="8287"/>
                      <a:pt x="1765" y="8287"/>
                    </a:cubicBezTo>
                    <a:close/>
                    <a:moveTo>
                      <a:pt x="8665" y="9673"/>
                    </a:moveTo>
                    <a:cubicBezTo>
                      <a:pt x="8696" y="9894"/>
                      <a:pt x="8759" y="10146"/>
                      <a:pt x="8822" y="10335"/>
                    </a:cubicBezTo>
                    <a:lnTo>
                      <a:pt x="7594" y="10335"/>
                    </a:lnTo>
                    <a:lnTo>
                      <a:pt x="7594" y="9673"/>
                    </a:lnTo>
                    <a:close/>
                    <a:moveTo>
                      <a:pt x="6900" y="9673"/>
                    </a:moveTo>
                    <a:lnTo>
                      <a:pt x="6900" y="10693"/>
                    </a:lnTo>
                    <a:lnTo>
                      <a:pt x="6428" y="10398"/>
                    </a:lnTo>
                    <a:cubicBezTo>
                      <a:pt x="6396" y="10366"/>
                      <a:pt x="6302" y="10366"/>
                      <a:pt x="6239" y="10366"/>
                    </a:cubicBezTo>
                    <a:cubicBezTo>
                      <a:pt x="6144" y="10366"/>
                      <a:pt x="6113" y="10366"/>
                      <a:pt x="6018" y="10398"/>
                    </a:cubicBezTo>
                    <a:lnTo>
                      <a:pt x="5514" y="10713"/>
                    </a:lnTo>
                    <a:lnTo>
                      <a:pt x="5514" y="9673"/>
                    </a:lnTo>
                    <a:close/>
                    <a:moveTo>
                      <a:pt x="1734" y="1"/>
                    </a:moveTo>
                    <a:cubicBezTo>
                      <a:pt x="1261" y="1"/>
                      <a:pt x="820" y="222"/>
                      <a:pt x="505" y="537"/>
                    </a:cubicBezTo>
                    <a:cubicBezTo>
                      <a:pt x="190" y="820"/>
                      <a:pt x="1" y="1261"/>
                      <a:pt x="1" y="1734"/>
                    </a:cubicBezTo>
                    <a:lnTo>
                      <a:pt x="1" y="9295"/>
                    </a:lnTo>
                    <a:cubicBezTo>
                      <a:pt x="95" y="10272"/>
                      <a:pt x="946" y="10996"/>
                      <a:pt x="1860" y="10996"/>
                    </a:cubicBezTo>
                    <a:lnTo>
                      <a:pt x="4853" y="10996"/>
                    </a:lnTo>
                    <a:lnTo>
                      <a:pt x="4853" y="11343"/>
                    </a:lnTo>
                    <a:cubicBezTo>
                      <a:pt x="4853" y="11469"/>
                      <a:pt x="4916" y="11595"/>
                      <a:pt x="5042" y="11658"/>
                    </a:cubicBezTo>
                    <a:cubicBezTo>
                      <a:pt x="5099" y="11700"/>
                      <a:pt x="5155" y="11717"/>
                      <a:pt x="5209" y="11717"/>
                    </a:cubicBezTo>
                    <a:cubicBezTo>
                      <a:pt x="5275" y="11717"/>
                      <a:pt x="5336" y="11692"/>
                      <a:pt x="5388" y="11658"/>
                    </a:cubicBezTo>
                    <a:lnTo>
                      <a:pt x="6239" y="11122"/>
                    </a:lnTo>
                    <a:lnTo>
                      <a:pt x="7058" y="11658"/>
                    </a:lnTo>
                    <a:cubicBezTo>
                      <a:pt x="7121" y="11705"/>
                      <a:pt x="7176" y="11729"/>
                      <a:pt x="7231" y="11729"/>
                    </a:cubicBezTo>
                    <a:cubicBezTo>
                      <a:pt x="7286" y="11729"/>
                      <a:pt x="7342" y="11705"/>
                      <a:pt x="7405" y="11658"/>
                    </a:cubicBezTo>
                    <a:cubicBezTo>
                      <a:pt x="7531" y="11595"/>
                      <a:pt x="7594" y="11500"/>
                      <a:pt x="7594" y="11343"/>
                    </a:cubicBezTo>
                    <a:lnTo>
                      <a:pt x="7594" y="10996"/>
                    </a:lnTo>
                    <a:lnTo>
                      <a:pt x="9295" y="10996"/>
                    </a:lnTo>
                    <a:cubicBezTo>
                      <a:pt x="9421" y="10996"/>
                      <a:pt x="9547" y="10933"/>
                      <a:pt x="9578" y="10839"/>
                    </a:cubicBezTo>
                    <a:cubicBezTo>
                      <a:pt x="9641" y="10713"/>
                      <a:pt x="9641" y="10618"/>
                      <a:pt x="9578" y="10524"/>
                    </a:cubicBezTo>
                    <a:cubicBezTo>
                      <a:pt x="9169" y="9767"/>
                      <a:pt x="9169" y="8885"/>
                      <a:pt x="9578" y="8098"/>
                    </a:cubicBezTo>
                    <a:cubicBezTo>
                      <a:pt x="9610" y="8035"/>
                      <a:pt x="9610" y="8003"/>
                      <a:pt x="9610" y="7909"/>
                    </a:cubicBezTo>
                    <a:lnTo>
                      <a:pt x="9610" y="1041"/>
                    </a:lnTo>
                    <a:cubicBezTo>
                      <a:pt x="9610" y="474"/>
                      <a:pt x="9137" y="1"/>
                      <a:pt x="860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004;p68">
                <a:extLst>
                  <a:ext uri="{FF2B5EF4-FFF2-40B4-BE49-F238E27FC236}">
                    <a16:creationId xmlns:a16="http://schemas.microsoft.com/office/drawing/2014/main" id="{C87887C2-C3FA-714A-AED6-5215A1E1A5F2}"/>
                  </a:ext>
                </a:extLst>
              </p:cNvPr>
              <p:cNvSpPr/>
              <p:nvPr/>
            </p:nvSpPr>
            <p:spPr>
              <a:xfrm>
                <a:off x="-36763427" y="1965500"/>
                <a:ext cx="120551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790" extrusionOk="0">
                    <a:moveTo>
                      <a:pt x="2364" y="694"/>
                    </a:moveTo>
                    <a:cubicBezTo>
                      <a:pt x="2773" y="694"/>
                      <a:pt x="3057" y="1009"/>
                      <a:pt x="3057" y="1356"/>
                    </a:cubicBezTo>
                    <a:cubicBezTo>
                      <a:pt x="3057" y="1765"/>
                      <a:pt x="2742" y="2049"/>
                      <a:pt x="2364" y="2049"/>
                    </a:cubicBezTo>
                    <a:cubicBezTo>
                      <a:pt x="2348" y="2050"/>
                      <a:pt x="2332" y="2051"/>
                      <a:pt x="2316" y="2051"/>
                    </a:cubicBezTo>
                    <a:cubicBezTo>
                      <a:pt x="1989" y="2051"/>
                      <a:pt x="1702" y="1746"/>
                      <a:pt x="1702" y="1356"/>
                    </a:cubicBezTo>
                    <a:cubicBezTo>
                      <a:pt x="1702" y="977"/>
                      <a:pt x="2017" y="694"/>
                      <a:pt x="2364" y="694"/>
                    </a:cubicBezTo>
                    <a:close/>
                    <a:moveTo>
                      <a:pt x="2427" y="2742"/>
                    </a:moveTo>
                    <a:cubicBezTo>
                      <a:pt x="3246" y="2742"/>
                      <a:pt x="3939" y="3340"/>
                      <a:pt x="4097" y="4128"/>
                    </a:cubicBezTo>
                    <a:lnTo>
                      <a:pt x="757" y="4128"/>
                    </a:lnTo>
                    <a:cubicBezTo>
                      <a:pt x="883" y="3340"/>
                      <a:pt x="1576" y="2742"/>
                      <a:pt x="2427" y="2742"/>
                    </a:cubicBezTo>
                    <a:close/>
                    <a:moveTo>
                      <a:pt x="2427" y="1"/>
                    </a:moveTo>
                    <a:cubicBezTo>
                      <a:pt x="1671" y="1"/>
                      <a:pt x="1041" y="599"/>
                      <a:pt x="1041" y="1356"/>
                    </a:cubicBezTo>
                    <a:cubicBezTo>
                      <a:pt x="1041" y="1734"/>
                      <a:pt x="1167" y="2049"/>
                      <a:pt x="1387" y="2269"/>
                    </a:cubicBezTo>
                    <a:cubicBezTo>
                      <a:pt x="568" y="2647"/>
                      <a:pt x="32" y="3498"/>
                      <a:pt x="32" y="4443"/>
                    </a:cubicBezTo>
                    <a:cubicBezTo>
                      <a:pt x="1" y="4632"/>
                      <a:pt x="158" y="4790"/>
                      <a:pt x="379" y="4790"/>
                    </a:cubicBezTo>
                    <a:lnTo>
                      <a:pt x="4475" y="4790"/>
                    </a:lnTo>
                    <a:cubicBezTo>
                      <a:pt x="4664" y="4790"/>
                      <a:pt x="4821" y="4632"/>
                      <a:pt x="4821" y="4443"/>
                    </a:cubicBezTo>
                    <a:cubicBezTo>
                      <a:pt x="4821" y="3498"/>
                      <a:pt x="4254" y="2647"/>
                      <a:pt x="3435" y="2269"/>
                    </a:cubicBezTo>
                    <a:cubicBezTo>
                      <a:pt x="3687" y="2049"/>
                      <a:pt x="3813" y="1702"/>
                      <a:pt x="3813" y="1356"/>
                    </a:cubicBezTo>
                    <a:cubicBezTo>
                      <a:pt x="3813" y="599"/>
                      <a:pt x="3183" y="1"/>
                      <a:pt x="2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86541536-E0BD-3847-93CE-F3323934CDB7}"/>
              </a:ext>
            </a:extLst>
          </p:cNvPr>
          <p:cNvSpPr txBox="1"/>
          <p:nvPr/>
        </p:nvSpPr>
        <p:spPr>
          <a:xfrm>
            <a:off x="9541167" y="572482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голосов</a:t>
            </a:r>
            <a:endParaRPr lang="en-RU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9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F9DBAC8-DBE3-434C-BB51-983ACB598CC1}"/>
              </a:ext>
            </a:extLst>
          </p:cNvPr>
          <p:cNvGrpSpPr/>
          <p:nvPr/>
        </p:nvGrpSpPr>
        <p:grpSpPr>
          <a:xfrm>
            <a:off x="-1841968" y="105648"/>
            <a:ext cx="14321197" cy="7973943"/>
            <a:chOff x="-1841968" y="105648"/>
            <a:chExt cx="14321197" cy="7973943"/>
          </a:xfrm>
        </p:grpSpPr>
        <p:sp>
          <p:nvSpPr>
            <p:cNvPr id="29" name="Равнобедренный треугольник 28">
              <a:extLst>
                <a:ext uri="{FF2B5EF4-FFF2-40B4-BE49-F238E27FC236}">
                  <a16:creationId xmlns:a16="http://schemas.microsoft.com/office/drawing/2014/main" id="{5B4CBA7A-F6C2-4D04-8757-6321E2CB0E87}"/>
                </a:ext>
              </a:extLst>
            </p:cNvPr>
            <p:cNvSpPr/>
            <p:nvPr/>
          </p:nvSpPr>
          <p:spPr>
            <a:xfrm rot="10800000">
              <a:off x="10521418" y="5043132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Google Shape;290;p30">
              <a:extLst>
                <a:ext uri="{FF2B5EF4-FFF2-40B4-BE49-F238E27FC236}">
                  <a16:creationId xmlns:a16="http://schemas.microsoft.com/office/drawing/2014/main" id="{194B0B70-F673-4E86-B102-4920AB43B350}"/>
                </a:ext>
              </a:extLst>
            </p:cNvPr>
            <p:cNvSpPr txBox="1">
              <a:spLocks/>
            </p:cNvSpPr>
            <p:nvPr/>
          </p:nvSpPr>
          <p:spPr>
            <a:xfrm>
              <a:off x="2336223" y="210022"/>
              <a:ext cx="8671504" cy="14310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600"/>
                </a:spcBef>
              </a:pPr>
              <a:r>
                <a:rPr lang="ru-RU" sz="2800" b="1" dirty="0"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2 подхода к планированию деятельности</a:t>
              </a:r>
              <a:endParaRPr lang="en-US" sz="2800" b="1" dirty="0">
                <a:latin typeface="Tahoma Bold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B9032A75-3032-4966-A632-ADAD03195C3A}"/>
                </a:ext>
              </a:extLst>
            </p:cNvPr>
            <p:cNvSpPr/>
            <p:nvPr/>
          </p:nvSpPr>
          <p:spPr>
            <a:xfrm rot="5400000">
              <a:off x="2173514" y="870781"/>
              <a:ext cx="178988" cy="134535"/>
            </a:xfrm>
            <a:prstGeom prst="triangle">
              <a:avLst/>
            </a:prstGeom>
            <a:solidFill>
              <a:srgbClr val="676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209FE82-BF5E-4B62-965F-5CCD74016187}"/>
                </a:ext>
              </a:extLst>
            </p:cNvPr>
            <p:cNvSpPr/>
            <p:nvPr/>
          </p:nvSpPr>
          <p:spPr>
            <a:xfrm>
              <a:off x="1306286" y="2530368"/>
              <a:ext cx="4709141" cy="3325518"/>
            </a:xfrm>
            <a:prstGeom prst="rect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4054D12-7922-49F7-9756-72F19D26EE8F}"/>
                </a:ext>
              </a:extLst>
            </p:cNvPr>
            <p:cNvSpPr/>
            <p:nvPr/>
          </p:nvSpPr>
          <p:spPr>
            <a:xfrm>
              <a:off x="6592835" y="2530368"/>
              <a:ext cx="4708800" cy="3325518"/>
            </a:xfrm>
            <a:prstGeom prst="rect">
              <a:avLst/>
            </a:prstGeom>
            <a:noFill/>
            <a:ln>
              <a:solidFill>
                <a:srgbClr val="006F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A3A30D2F-0F43-488A-B117-F861B015DDAC}"/>
                </a:ext>
              </a:extLst>
            </p:cNvPr>
            <p:cNvGrpSpPr/>
            <p:nvPr/>
          </p:nvGrpSpPr>
          <p:grpSpPr>
            <a:xfrm>
              <a:off x="1724472" y="2509579"/>
              <a:ext cx="4332739" cy="1951421"/>
              <a:chOff x="1485728" y="2535218"/>
              <a:chExt cx="4332739" cy="1951421"/>
            </a:xfrm>
          </p:grpSpPr>
          <p:sp>
            <p:nvSpPr>
              <p:cNvPr id="46" name="Google Shape;290;p30">
                <a:extLst>
                  <a:ext uri="{FF2B5EF4-FFF2-40B4-BE49-F238E27FC236}">
                    <a16:creationId xmlns:a16="http://schemas.microsoft.com/office/drawing/2014/main" id="{5C775293-EECA-4D4B-B7E5-186484E5FF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5728" y="2535218"/>
                <a:ext cx="4332739" cy="9649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ctr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ts val="600"/>
                  </a:spcBef>
                </a:pPr>
                <a:r>
                  <a:rPr lang="ru-RU" sz="2200" b="1" dirty="0">
                    <a:solidFill>
                      <a:srgbClr val="005D9E"/>
                    </a:solidFill>
                    <a:latin typeface="Tahoma Bold"/>
                    <a:ea typeface="Tahoma" panose="020B0604030504040204" pitchFamily="34" charset="0"/>
                    <a:cs typeface="Tahoma" panose="020B0604030504040204" pitchFamily="34" charset="0"/>
                  </a:rPr>
                  <a:t>Из настоящего в будущее (стратегическая сессия)</a:t>
                </a:r>
                <a:endParaRPr lang="en-US" sz="22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Google Shape;290;p30">
                <a:extLst>
                  <a:ext uri="{FF2B5EF4-FFF2-40B4-BE49-F238E27FC236}">
                    <a16:creationId xmlns:a16="http://schemas.microsoft.com/office/drawing/2014/main" id="{5BA75493-74E1-4C41-9285-79603AF906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5728" y="3521653"/>
                <a:ext cx="4142475" cy="9649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Построение траектории изменений от дня текущего к некому целевому состоянию в будущем. За основу берутся имеющиеся ресурсы, партнеры, планы и цели. Делается попытка пролонгировать цели так, чтобы попасть в желаемое будущее.</a:t>
                </a:r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14916F0B-3E18-477D-81EE-1B740CEF7402}"/>
                </a:ext>
              </a:extLst>
            </p:cNvPr>
            <p:cNvGrpSpPr/>
            <p:nvPr/>
          </p:nvGrpSpPr>
          <p:grpSpPr>
            <a:xfrm>
              <a:off x="7016557" y="2505129"/>
              <a:ext cx="4322307" cy="1955871"/>
              <a:chOff x="2359030" y="2535218"/>
              <a:chExt cx="4322307" cy="1955871"/>
            </a:xfrm>
          </p:grpSpPr>
          <p:sp>
            <p:nvSpPr>
              <p:cNvPr id="44" name="Google Shape;290;p30">
                <a:extLst>
                  <a:ext uri="{FF2B5EF4-FFF2-40B4-BE49-F238E27FC236}">
                    <a16:creationId xmlns:a16="http://schemas.microsoft.com/office/drawing/2014/main" id="{282907DC-F247-4B7D-B28E-C7841DF937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9030" y="2535218"/>
                <a:ext cx="4322307" cy="9649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ctr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005D9E"/>
                    </a:solidFill>
                    <a:latin typeface="Tahoma Bold"/>
                    <a:ea typeface="Tahoma" panose="020B0604030504040204" pitchFamily="34" charset="0"/>
                    <a:cs typeface="Tahoma" panose="020B0604030504040204" pitchFamily="34" charset="0"/>
                  </a:rPr>
                  <a:t>Реверсивно: из будущего в настоящее (</a:t>
                </a:r>
                <a:r>
                  <a:rPr lang="ru-RU" sz="2400" b="1" dirty="0" err="1">
                    <a:solidFill>
                      <a:srgbClr val="005D9E"/>
                    </a:solidFill>
                    <a:latin typeface="Tahoma Bold"/>
                    <a:ea typeface="Tahoma" panose="020B0604030504040204" pitchFamily="34" charset="0"/>
                    <a:cs typeface="Tahoma" panose="020B0604030504040204" pitchFamily="34" charset="0"/>
                  </a:rPr>
                  <a:t>форсайт</a:t>
                </a:r>
                <a:r>
                  <a:rPr lang="ru-RU" sz="2400" b="1" dirty="0">
                    <a:solidFill>
                      <a:srgbClr val="005D9E"/>
                    </a:solidFill>
                    <a:latin typeface="Tahoma Bold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2400" b="1" dirty="0">
                  <a:solidFill>
                    <a:srgbClr val="005D9E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Google Shape;290;p30">
                <a:extLst>
                  <a:ext uri="{FF2B5EF4-FFF2-40B4-BE49-F238E27FC236}">
                    <a16:creationId xmlns:a16="http://schemas.microsoft.com/office/drawing/2014/main" id="{481C303D-8E86-453F-9ABF-4091053B50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9030" y="3526103"/>
                <a:ext cx="4156268" cy="9649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 основу был взят образ того, куда «придет мир», хотим мы того или нет. Находится причина невозможности не меняться (критический вызов). В дальнейшем работа велась над закрытием этого вызова тем или иным решением.</a:t>
                </a:r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CC0A35D3-2C86-4122-8DEB-DE5FAA4B78A6}"/>
                </a:ext>
              </a:extLst>
            </p:cNvPr>
            <p:cNvGrpSpPr/>
            <p:nvPr/>
          </p:nvGrpSpPr>
          <p:grpSpPr>
            <a:xfrm>
              <a:off x="997191" y="2762498"/>
              <a:ext cx="609600" cy="598247"/>
              <a:chOff x="997191" y="2762498"/>
              <a:chExt cx="609600" cy="598247"/>
            </a:xfrm>
          </p:grpSpPr>
          <p:sp>
            <p:nvSpPr>
              <p:cNvPr id="40" name="Ромб 39">
                <a:extLst>
                  <a:ext uri="{FF2B5EF4-FFF2-40B4-BE49-F238E27FC236}">
                    <a16:creationId xmlns:a16="http://schemas.microsoft.com/office/drawing/2014/main" id="{C55AE2FB-64BF-4D10-A099-F19F678872A4}"/>
                  </a:ext>
                </a:extLst>
              </p:cNvPr>
              <p:cNvSpPr/>
              <p:nvPr/>
            </p:nvSpPr>
            <p:spPr>
              <a:xfrm>
                <a:off x="997191" y="2762498"/>
                <a:ext cx="609600" cy="598247"/>
              </a:xfrm>
              <a:prstGeom prst="diamond">
                <a:avLst/>
              </a:prstGeom>
              <a:solidFill>
                <a:srgbClr val="606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1" name="Google Shape;7002;p68">
                <a:extLst>
                  <a:ext uri="{FF2B5EF4-FFF2-40B4-BE49-F238E27FC236}">
                    <a16:creationId xmlns:a16="http://schemas.microsoft.com/office/drawing/2014/main" id="{414E36D8-EA10-4258-8DB1-21E3B01528E6}"/>
                  </a:ext>
                </a:extLst>
              </p:cNvPr>
              <p:cNvGrpSpPr/>
              <p:nvPr/>
            </p:nvGrpSpPr>
            <p:grpSpPr>
              <a:xfrm>
                <a:off x="1198204" y="2928034"/>
                <a:ext cx="207574" cy="267173"/>
                <a:chOff x="-36850682" y="1912725"/>
                <a:chExt cx="241050" cy="293225"/>
              </a:xfrm>
              <a:solidFill>
                <a:schemeClr val="bg1"/>
              </a:solidFill>
            </p:grpSpPr>
            <p:sp>
              <p:nvSpPr>
                <p:cNvPr id="42" name="Google Shape;7003;p68">
                  <a:extLst>
                    <a:ext uri="{FF2B5EF4-FFF2-40B4-BE49-F238E27FC236}">
                      <a16:creationId xmlns:a16="http://schemas.microsoft.com/office/drawing/2014/main" id="{F0153065-67D1-4F63-9B1D-2A86976CF43B}"/>
                    </a:ext>
                  </a:extLst>
                </p:cNvPr>
                <p:cNvSpPr/>
                <p:nvPr/>
              </p:nvSpPr>
              <p:spPr>
                <a:xfrm>
                  <a:off x="-36850682" y="1912725"/>
                  <a:ext cx="241050" cy="29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2" h="11729" extrusionOk="0">
                      <a:moveTo>
                        <a:pt x="8665" y="694"/>
                      </a:moveTo>
                      <a:cubicBezTo>
                        <a:pt x="8822" y="726"/>
                        <a:pt x="8980" y="883"/>
                        <a:pt x="8980" y="1041"/>
                      </a:cubicBezTo>
                      <a:lnTo>
                        <a:pt x="8980" y="7562"/>
                      </a:lnTo>
                      <a:lnTo>
                        <a:pt x="2836" y="7562"/>
                      </a:lnTo>
                      <a:lnTo>
                        <a:pt x="2836" y="694"/>
                      </a:lnTo>
                      <a:close/>
                      <a:moveTo>
                        <a:pt x="2175" y="726"/>
                      </a:moveTo>
                      <a:lnTo>
                        <a:pt x="2175" y="7625"/>
                      </a:lnTo>
                      <a:lnTo>
                        <a:pt x="1828" y="7625"/>
                      </a:lnTo>
                      <a:cubicBezTo>
                        <a:pt x="1450" y="7625"/>
                        <a:pt x="1072" y="7720"/>
                        <a:pt x="788" y="7972"/>
                      </a:cubicBezTo>
                      <a:lnTo>
                        <a:pt x="788" y="1797"/>
                      </a:lnTo>
                      <a:cubicBezTo>
                        <a:pt x="788" y="1198"/>
                        <a:pt x="1261" y="726"/>
                        <a:pt x="1828" y="726"/>
                      </a:cubicBezTo>
                      <a:close/>
                      <a:moveTo>
                        <a:pt x="8791" y="8287"/>
                      </a:moveTo>
                      <a:cubicBezTo>
                        <a:pt x="8696" y="8507"/>
                        <a:pt x="8665" y="8759"/>
                        <a:pt x="8633" y="8948"/>
                      </a:cubicBezTo>
                      <a:lnTo>
                        <a:pt x="1734" y="8948"/>
                      </a:lnTo>
                      <a:cubicBezTo>
                        <a:pt x="1545" y="8948"/>
                        <a:pt x="1387" y="9106"/>
                        <a:pt x="1387" y="9295"/>
                      </a:cubicBezTo>
                      <a:cubicBezTo>
                        <a:pt x="1387" y="9515"/>
                        <a:pt x="1545" y="9673"/>
                        <a:pt x="1734" y="9673"/>
                      </a:cubicBezTo>
                      <a:lnTo>
                        <a:pt x="4821" y="9673"/>
                      </a:lnTo>
                      <a:lnTo>
                        <a:pt x="4821" y="10335"/>
                      </a:lnTo>
                      <a:lnTo>
                        <a:pt x="1860" y="10335"/>
                      </a:lnTo>
                      <a:cubicBezTo>
                        <a:pt x="1293" y="10335"/>
                        <a:pt x="757" y="9925"/>
                        <a:pt x="757" y="9295"/>
                      </a:cubicBezTo>
                      <a:cubicBezTo>
                        <a:pt x="757" y="8728"/>
                        <a:pt x="1230" y="8287"/>
                        <a:pt x="1765" y="8287"/>
                      </a:cubicBezTo>
                      <a:close/>
                      <a:moveTo>
                        <a:pt x="8665" y="9673"/>
                      </a:moveTo>
                      <a:cubicBezTo>
                        <a:pt x="8696" y="9894"/>
                        <a:pt x="8759" y="10146"/>
                        <a:pt x="8822" y="10335"/>
                      </a:cubicBezTo>
                      <a:lnTo>
                        <a:pt x="7594" y="10335"/>
                      </a:lnTo>
                      <a:lnTo>
                        <a:pt x="7594" y="9673"/>
                      </a:lnTo>
                      <a:close/>
                      <a:moveTo>
                        <a:pt x="6900" y="9673"/>
                      </a:moveTo>
                      <a:lnTo>
                        <a:pt x="6900" y="10693"/>
                      </a:lnTo>
                      <a:lnTo>
                        <a:pt x="6428" y="10398"/>
                      </a:lnTo>
                      <a:cubicBezTo>
                        <a:pt x="6396" y="10366"/>
                        <a:pt x="6302" y="10366"/>
                        <a:pt x="6239" y="10366"/>
                      </a:cubicBezTo>
                      <a:cubicBezTo>
                        <a:pt x="6144" y="10366"/>
                        <a:pt x="6113" y="10366"/>
                        <a:pt x="6018" y="10398"/>
                      </a:cubicBezTo>
                      <a:lnTo>
                        <a:pt x="5514" y="10713"/>
                      </a:lnTo>
                      <a:lnTo>
                        <a:pt x="5514" y="9673"/>
                      </a:lnTo>
                      <a:close/>
                      <a:moveTo>
                        <a:pt x="1734" y="1"/>
                      </a:moveTo>
                      <a:cubicBezTo>
                        <a:pt x="1261" y="1"/>
                        <a:pt x="820" y="222"/>
                        <a:pt x="505" y="537"/>
                      </a:cubicBezTo>
                      <a:cubicBezTo>
                        <a:pt x="190" y="820"/>
                        <a:pt x="1" y="1261"/>
                        <a:pt x="1" y="1734"/>
                      </a:cubicBezTo>
                      <a:lnTo>
                        <a:pt x="1" y="9295"/>
                      </a:lnTo>
                      <a:cubicBezTo>
                        <a:pt x="95" y="10272"/>
                        <a:pt x="946" y="10996"/>
                        <a:pt x="1860" y="10996"/>
                      </a:cubicBezTo>
                      <a:lnTo>
                        <a:pt x="4853" y="10996"/>
                      </a:lnTo>
                      <a:lnTo>
                        <a:pt x="4853" y="11343"/>
                      </a:lnTo>
                      <a:cubicBezTo>
                        <a:pt x="4853" y="11469"/>
                        <a:pt x="4916" y="11595"/>
                        <a:pt x="5042" y="11658"/>
                      </a:cubicBezTo>
                      <a:cubicBezTo>
                        <a:pt x="5099" y="11700"/>
                        <a:pt x="5155" y="11717"/>
                        <a:pt x="5209" y="11717"/>
                      </a:cubicBezTo>
                      <a:cubicBezTo>
                        <a:pt x="5275" y="11717"/>
                        <a:pt x="5336" y="11692"/>
                        <a:pt x="5388" y="11658"/>
                      </a:cubicBezTo>
                      <a:lnTo>
                        <a:pt x="6239" y="11122"/>
                      </a:lnTo>
                      <a:lnTo>
                        <a:pt x="7058" y="11658"/>
                      </a:lnTo>
                      <a:cubicBezTo>
                        <a:pt x="7121" y="11705"/>
                        <a:pt x="7176" y="11729"/>
                        <a:pt x="7231" y="11729"/>
                      </a:cubicBezTo>
                      <a:cubicBezTo>
                        <a:pt x="7286" y="11729"/>
                        <a:pt x="7342" y="11705"/>
                        <a:pt x="7405" y="11658"/>
                      </a:cubicBezTo>
                      <a:cubicBezTo>
                        <a:pt x="7531" y="11595"/>
                        <a:pt x="7594" y="11500"/>
                        <a:pt x="7594" y="11343"/>
                      </a:cubicBezTo>
                      <a:lnTo>
                        <a:pt x="7594" y="10996"/>
                      </a:lnTo>
                      <a:lnTo>
                        <a:pt x="9295" y="10996"/>
                      </a:lnTo>
                      <a:cubicBezTo>
                        <a:pt x="9421" y="10996"/>
                        <a:pt x="9547" y="10933"/>
                        <a:pt x="9578" y="10839"/>
                      </a:cubicBezTo>
                      <a:cubicBezTo>
                        <a:pt x="9641" y="10713"/>
                        <a:pt x="9641" y="10618"/>
                        <a:pt x="9578" y="10524"/>
                      </a:cubicBezTo>
                      <a:cubicBezTo>
                        <a:pt x="9169" y="9767"/>
                        <a:pt x="9169" y="8885"/>
                        <a:pt x="9578" y="8098"/>
                      </a:cubicBezTo>
                      <a:cubicBezTo>
                        <a:pt x="9610" y="8035"/>
                        <a:pt x="9610" y="8003"/>
                        <a:pt x="9610" y="7909"/>
                      </a:cubicBezTo>
                      <a:lnTo>
                        <a:pt x="9610" y="1041"/>
                      </a:lnTo>
                      <a:cubicBezTo>
                        <a:pt x="9610" y="474"/>
                        <a:pt x="9137" y="1"/>
                        <a:pt x="860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004;p68">
                  <a:extLst>
                    <a:ext uri="{FF2B5EF4-FFF2-40B4-BE49-F238E27FC236}">
                      <a16:creationId xmlns:a16="http://schemas.microsoft.com/office/drawing/2014/main" id="{DDCAFA67-010E-4EE0-9F13-4ACE8E204C88}"/>
                    </a:ext>
                  </a:extLst>
                </p:cNvPr>
                <p:cNvSpPr/>
                <p:nvPr/>
              </p:nvSpPr>
              <p:spPr>
                <a:xfrm>
                  <a:off x="-36763427" y="1965500"/>
                  <a:ext cx="120551" cy="11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" h="4790" extrusionOk="0">
                      <a:moveTo>
                        <a:pt x="2364" y="694"/>
                      </a:moveTo>
                      <a:cubicBezTo>
                        <a:pt x="2773" y="694"/>
                        <a:pt x="3057" y="1009"/>
                        <a:pt x="3057" y="1356"/>
                      </a:cubicBezTo>
                      <a:cubicBezTo>
                        <a:pt x="3057" y="1765"/>
                        <a:pt x="2742" y="2049"/>
                        <a:pt x="2364" y="2049"/>
                      </a:cubicBezTo>
                      <a:cubicBezTo>
                        <a:pt x="2348" y="2050"/>
                        <a:pt x="2332" y="2051"/>
                        <a:pt x="2316" y="2051"/>
                      </a:cubicBezTo>
                      <a:cubicBezTo>
                        <a:pt x="1989" y="2051"/>
                        <a:pt x="1702" y="1746"/>
                        <a:pt x="1702" y="1356"/>
                      </a:cubicBezTo>
                      <a:cubicBezTo>
                        <a:pt x="1702" y="977"/>
                        <a:pt x="2017" y="694"/>
                        <a:pt x="2364" y="694"/>
                      </a:cubicBezTo>
                      <a:close/>
                      <a:moveTo>
                        <a:pt x="2427" y="2742"/>
                      </a:moveTo>
                      <a:cubicBezTo>
                        <a:pt x="3246" y="2742"/>
                        <a:pt x="3939" y="3340"/>
                        <a:pt x="4097" y="4128"/>
                      </a:cubicBezTo>
                      <a:lnTo>
                        <a:pt x="757" y="4128"/>
                      </a:lnTo>
                      <a:cubicBezTo>
                        <a:pt x="883" y="3340"/>
                        <a:pt x="1576" y="2742"/>
                        <a:pt x="2427" y="2742"/>
                      </a:cubicBezTo>
                      <a:close/>
                      <a:moveTo>
                        <a:pt x="2427" y="1"/>
                      </a:moveTo>
                      <a:cubicBezTo>
                        <a:pt x="1671" y="1"/>
                        <a:pt x="1041" y="599"/>
                        <a:pt x="1041" y="1356"/>
                      </a:cubicBezTo>
                      <a:cubicBezTo>
                        <a:pt x="1041" y="1734"/>
                        <a:pt x="1167" y="2049"/>
                        <a:pt x="1387" y="2269"/>
                      </a:cubicBezTo>
                      <a:cubicBezTo>
                        <a:pt x="568" y="2647"/>
                        <a:pt x="32" y="3498"/>
                        <a:pt x="32" y="4443"/>
                      </a:cubicBezTo>
                      <a:cubicBezTo>
                        <a:pt x="1" y="4632"/>
                        <a:pt x="158" y="4790"/>
                        <a:pt x="379" y="4790"/>
                      </a:cubicBezTo>
                      <a:lnTo>
                        <a:pt x="4475" y="4790"/>
                      </a:lnTo>
                      <a:cubicBezTo>
                        <a:pt x="4664" y="4790"/>
                        <a:pt x="4821" y="4632"/>
                        <a:pt x="4821" y="4443"/>
                      </a:cubicBezTo>
                      <a:cubicBezTo>
                        <a:pt x="4821" y="3498"/>
                        <a:pt x="4254" y="2647"/>
                        <a:pt x="3435" y="2269"/>
                      </a:cubicBezTo>
                      <a:cubicBezTo>
                        <a:pt x="3687" y="2049"/>
                        <a:pt x="3813" y="1702"/>
                        <a:pt x="3813" y="1356"/>
                      </a:cubicBezTo>
                      <a:cubicBezTo>
                        <a:pt x="3813" y="599"/>
                        <a:pt x="3183" y="1"/>
                        <a:pt x="24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B13343DD-8503-4364-B903-4D5EBEA6DBD7}"/>
                </a:ext>
              </a:extLst>
            </p:cNvPr>
            <p:cNvGrpSpPr/>
            <p:nvPr/>
          </p:nvGrpSpPr>
          <p:grpSpPr>
            <a:xfrm>
              <a:off x="6294444" y="2752832"/>
              <a:ext cx="609600" cy="598247"/>
              <a:chOff x="6015428" y="2762498"/>
              <a:chExt cx="609600" cy="598247"/>
            </a:xfrm>
          </p:grpSpPr>
          <p:sp>
            <p:nvSpPr>
              <p:cNvPr id="36" name="Ромб 35">
                <a:extLst>
                  <a:ext uri="{FF2B5EF4-FFF2-40B4-BE49-F238E27FC236}">
                    <a16:creationId xmlns:a16="http://schemas.microsoft.com/office/drawing/2014/main" id="{8279EEC0-AC44-457E-A873-7C94DE100CB1}"/>
                  </a:ext>
                </a:extLst>
              </p:cNvPr>
              <p:cNvSpPr/>
              <p:nvPr/>
            </p:nvSpPr>
            <p:spPr>
              <a:xfrm>
                <a:off x="6015428" y="2762498"/>
                <a:ext cx="609600" cy="598247"/>
              </a:xfrm>
              <a:prstGeom prst="diamond">
                <a:avLst/>
              </a:prstGeom>
              <a:solidFill>
                <a:srgbClr val="006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7" name="Google Shape;7002;p68">
                <a:extLst>
                  <a:ext uri="{FF2B5EF4-FFF2-40B4-BE49-F238E27FC236}">
                    <a16:creationId xmlns:a16="http://schemas.microsoft.com/office/drawing/2014/main" id="{95A26FF3-5B12-49E1-AD95-9896BA7C6F34}"/>
                  </a:ext>
                </a:extLst>
              </p:cNvPr>
              <p:cNvGrpSpPr/>
              <p:nvPr/>
            </p:nvGrpSpPr>
            <p:grpSpPr>
              <a:xfrm>
                <a:off x="6201307" y="2928034"/>
                <a:ext cx="207573" cy="267173"/>
                <a:chOff x="-35830350" y="1912725"/>
                <a:chExt cx="241050" cy="293225"/>
              </a:xfrm>
              <a:solidFill>
                <a:schemeClr val="bg1"/>
              </a:solidFill>
            </p:grpSpPr>
            <p:sp>
              <p:nvSpPr>
                <p:cNvPr id="38" name="Google Shape;7003;p68">
                  <a:extLst>
                    <a:ext uri="{FF2B5EF4-FFF2-40B4-BE49-F238E27FC236}">
                      <a16:creationId xmlns:a16="http://schemas.microsoft.com/office/drawing/2014/main" id="{9E6FC13B-878E-49AD-831E-BE695A8CB9B3}"/>
                    </a:ext>
                  </a:extLst>
                </p:cNvPr>
                <p:cNvSpPr/>
                <p:nvPr/>
              </p:nvSpPr>
              <p:spPr>
                <a:xfrm>
                  <a:off x="-35830350" y="1912725"/>
                  <a:ext cx="241050" cy="29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2" h="11729" extrusionOk="0">
                      <a:moveTo>
                        <a:pt x="8665" y="694"/>
                      </a:moveTo>
                      <a:cubicBezTo>
                        <a:pt x="8822" y="726"/>
                        <a:pt x="8980" y="883"/>
                        <a:pt x="8980" y="1041"/>
                      </a:cubicBezTo>
                      <a:lnTo>
                        <a:pt x="8980" y="7562"/>
                      </a:lnTo>
                      <a:lnTo>
                        <a:pt x="2836" y="7562"/>
                      </a:lnTo>
                      <a:lnTo>
                        <a:pt x="2836" y="694"/>
                      </a:lnTo>
                      <a:close/>
                      <a:moveTo>
                        <a:pt x="2175" y="726"/>
                      </a:moveTo>
                      <a:lnTo>
                        <a:pt x="2175" y="7625"/>
                      </a:lnTo>
                      <a:lnTo>
                        <a:pt x="1828" y="7625"/>
                      </a:lnTo>
                      <a:cubicBezTo>
                        <a:pt x="1450" y="7625"/>
                        <a:pt x="1072" y="7720"/>
                        <a:pt x="788" y="7972"/>
                      </a:cubicBezTo>
                      <a:lnTo>
                        <a:pt x="788" y="1797"/>
                      </a:lnTo>
                      <a:cubicBezTo>
                        <a:pt x="788" y="1198"/>
                        <a:pt x="1261" y="726"/>
                        <a:pt x="1828" y="726"/>
                      </a:cubicBezTo>
                      <a:close/>
                      <a:moveTo>
                        <a:pt x="8791" y="8287"/>
                      </a:moveTo>
                      <a:cubicBezTo>
                        <a:pt x="8696" y="8507"/>
                        <a:pt x="8665" y="8759"/>
                        <a:pt x="8633" y="8948"/>
                      </a:cubicBezTo>
                      <a:lnTo>
                        <a:pt x="1734" y="8948"/>
                      </a:lnTo>
                      <a:cubicBezTo>
                        <a:pt x="1545" y="8948"/>
                        <a:pt x="1387" y="9106"/>
                        <a:pt x="1387" y="9295"/>
                      </a:cubicBezTo>
                      <a:cubicBezTo>
                        <a:pt x="1387" y="9515"/>
                        <a:pt x="1545" y="9673"/>
                        <a:pt x="1734" y="9673"/>
                      </a:cubicBezTo>
                      <a:lnTo>
                        <a:pt x="4821" y="9673"/>
                      </a:lnTo>
                      <a:lnTo>
                        <a:pt x="4821" y="10335"/>
                      </a:lnTo>
                      <a:lnTo>
                        <a:pt x="1860" y="10335"/>
                      </a:lnTo>
                      <a:cubicBezTo>
                        <a:pt x="1293" y="10335"/>
                        <a:pt x="757" y="9925"/>
                        <a:pt x="757" y="9295"/>
                      </a:cubicBezTo>
                      <a:cubicBezTo>
                        <a:pt x="757" y="8728"/>
                        <a:pt x="1230" y="8287"/>
                        <a:pt x="1765" y="8287"/>
                      </a:cubicBezTo>
                      <a:close/>
                      <a:moveTo>
                        <a:pt x="8665" y="9673"/>
                      </a:moveTo>
                      <a:cubicBezTo>
                        <a:pt x="8696" y="9894"/>
                        <a:pt x="8759" y="10146"/>
                        <a:pt x="8822" y="10335"/>
                      </a:cubicBezTo>
                      <a:lnTo>
                        <a:pt x="7594" y="10335"/>
                      </a:lnTo>
                      <a:lnTo>
                        <a:pt x="7594" y="9673"/>
                      </a:lnTo>
                      <a:close/>
                      <a:moveTo>
                        <a:pt x="6900" y="9673"/>
                      </a:moveTo>
                      <a:lnTo>
                        <a:pt x="6900" y="10693"/>
                      </a:lnTo>
                      <a:lnTo>
                        <a:pt x="6428" y="10398"/>
                      </a:lnTo>
                      <a:cubicBezTo>
                        <a:pt x="6396" y="10366"/>
                        <a:pt x="6302" y="10366"/>
                        <a:pt x="6239" y="10366"/>
                      </a:cubicBezTo>
                      <a:cubicBezTo>
                        <a:pt x="6144" y="10366"/>
                        <a:pt x="6113" y="10366"/>
                        <a:pt x="6018" y="10398"/>
                      </a:cubicBezTo>
                      <a:lnTo>
                        <a:pt x="5514" y="10713"/>
                      </a:lnTo>
                      <a:lnTo>
                        <a:pt x="5514" y="9673"/>
                      </a:lnTo>
                      <a:close/>
                      <a:moveTo>
                        <a:pt x="1734" y="1"/>
                      </a:moveTo>
                      <a:cubicBezTo>
                        <a:pt x="1261" y="1"/>
                        <a:pt x="820" y="222"/>
                        <a:pt x="505" y="537"/>
                      </a:cubicBezTo>
                      <a:cubicBezTo>
                        <a:pt x="190" y="820"/>
                        <a:pt x="1" y="1261"/>
                        <a:pt x="1" y="1734"/>
                      </a:cubicBezTo>
                      <a:lnTo>
                        <a:pt x="1" y="9295"/>
                      </a:lnTo>
                      <a:cubicBezTo>
                        <a:pt x="95" y="10272"/>
                        <a:pt x="946" y="10996"/>
                        <a:pt x="1860" y="10996"/>
                      </a:cubicBezTo>
                      <a:lnTo>
                        <a:pt x="4853" y="10996"/>
                      </a:lnTo>
                      <a:lnTo>
                        <a:pt x="4853" y="11343"/>
                      </a:lnTo>
                      <a:cubicBezTo>
                        <a:pt x="4853" y="11469"/>
                        <a:pt x="4916" y="11595"/>
                        <a:pt x="5042" y="11658"/>
                      </a:cubicBezTo>
                      <a:cubicBezTo>
                        <a:pt x="5099" y="11700"/>
                        <a:pt x="5155" y="11717"/>
                        <a:pt x="5209" y="11717"/>
                      </a:cubicBezTo>
                      <a:cubicBezTo>
                        <a:pt x="5275" y="11717"/>
                        <a:pt x="5336" y="11692"/>
                        <a:pt x="5388" y="11658"/>
                      </a:cubicBezTo>
                      <a:lnTo>
                        <a:pt x="6239" y="11122"/>
                      </a:lnTo>
                      <a:lnTo>
                        <a:pt x="7058" y="11658"/>
                      </a:lnTo>
                      <a:cubicBezTo>
                        <a:pt x="7121" y="11705"/>
                        <a:pt x="7176" y="11729"/>
                        <a:pt x="7231" y="11729"/>
                      </a:cubicBezTo>
                      <a:cubicBezTo>
                        <a:pt x="7286" y="11729"/>
                        <a:pt x="7342" y="11705"/>
                        <a:pt x="7405" y="11658"/>
                      </a:cubicBezTo>
                      <a:cubicBezTo>
                        <a:pt x="7531" y="11595"/>
                        <a:pt x="7594" y="11500"/>
                        <a:pt x="7594" y="11343"/>
                      </a:cubicBezTo>
                      <a:lnTo>
                        <a:pt x="7594" y="10996"/>
                      </a:lnTo>
                      <a:lnTo>
                        <a:pt x="9295" y="10996"/>
                      </a:lnTo>
                      <a:cubicBezTo>
                        <a:pt x="9421" y="10996"/>
                        <a:pt x="9547" y="10933"/>
                        <a:pt x="9578" y="10839"/>
                      </a:cubicBezTo>
                      <a:cubicBezTo>
                        <a:pt x="9641" y="10713"/>
                        <a:pt x="9641" y="10618"/>
                        <a:pt x="9578" y="10524"/>
                      </a:cubicBezTo>
                      <a:cubicBezTo>
                        <a:pt x="9169" y="9767"/>
                        <a:pt x="9169" y="8885"/>
                        <a:pt x="9578" y="8098"/>
                      </a:cubicBezTo>
                      <a:cubicBezTo>
                        <a:pt x="9610" y="8035"/>
                        <a:pt x="9610" y="8003"/>
                        <a:pt x="9610" y="7909"/>
                      </a:cubicBezTo>
                      <a:lnTo>
                        <a:pt x="9610" y="1041"/>
                      </a:lnTo>
                      <a:cubicBezTo>
                        <a:pt x="9610" y="474"/>
                        <a:pt x="9137" y="1"/>
                        <a:pt x="860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004;p68">
                  <a:extLst>
                    <a:ext uri="{FF2B5EF4-FFF2-40B4-BE49-F238E27FC236}">
                      <a16:creationId xmlns:a16="http://schemas.microsoft.com/office/drawing/2014/main" id="{68E6A573-3802-4F1F-A5D2-1DBD8002DE29}"/>
                    </a:ext>
                  </a:extLst>
                </p:cNvPr>
                <p:cNvSpPr/>
                <p:nvPr/>
              </p:nvSpPr>
              <p:spPr>
                <a:xfrm>
                  <a:off x="-35742925" y="1965500"/>
                  <a:ext cx="120550" cy="11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" h="4790" extrusionOk="0">
                      <a:moveTo>
                        <a:pt x="2364" y="694"/>
                      </a:moveTo>
                      <a:cubicBezTo>
                        <a:pt x="2773" y="694"/>
                        <a:pt x="3057" y="1009"/>
                        <a:pt x="3057" y="1356"/>
                      </a:cubicBezTo>
                      <a:cubicBezTo>
                        <a:pt x="3057" y="1765"/>
                        <a:pt x="2742" y="2049"/>
                        <a:pt x="2364" y="2049"/>
                      </a:cubicBezTo>
                      <a:cubicBezTo>
                        <a:pt x="2348" y="2050"/>
                        <a:pt x="2332" y="2051"/>
                        <a:pt x="2316" y="2051"/>
                      </a:cubicBezTo>
                      <a:cubicBezTo>
                        <a:pt x="1989" y="2051"/>
                        <a:pt x="1702" y="1746"/>
                        <a:pt x="1702" y="1356"/>
                      </a:cubicBezTo>
                      <a:cubicBezTo>
                        <a:pt x="1702" y="977"/>
                        <a:pt x="2017" y="694"/>
                        <a:pt x="2364" y="694"/>
                      </a:cubicBezTo>
                      <a:close/>
                      <a:moveTo>
                        <a:pt x="2427" y="2742"/>
                      </a:moveTo>
                      <a:cubicBezTo>
                        <a:pt x="3246" y="2742"/>
                        <a:pt x="3939" y="3340"/>
                        <a:pt x="4097" y="4128"/>
                      </a:cubicBezTo>
                      <a:lnTo>
                        <a:pt x="757" y="4128"/>
                      </a:lnTo>
                      <a:cubicBezTo>
                        <a:pt x="883" y="3340"/>
                        <a:pt x="1576" y="2742"/>
                        <a:pt x="2427" y="2742"/>
                      </a:cubicBezTo>
                      <a:close/>
                      <a:moveTo>
                        <a:pt x="2427" y="1"/>
                      </a:moveTo>
                      <a:cubicBezTo>
                        <a:pt x="1671" y="1"/>
                        <a:pt x="1041" y="599"/>
                        <a:pt x="1041" y="1356"/>
                      </a:cubicBezTo>
                      <a:cubicBezTo>
                        <a:pt x="1041" y="1734"/>
                        <a:pt x="1167" y="2049"/>
                        <a:pt x="1387" y="2269"/>
                      </a:cubicBezTo>
                      <a:cubicBezTo>
                        <a:pt x="568" y="2647"/>
                        <a:pt x="32" y="3498"/>
                        <a:pt x="32" y="4443"/>
                      </a:cubicBezTo>
                      <a:cubicBezTo>
                        <a:pt x="1" y="4632"/>
                        <a:pt x="158" y="4790"/>
                        <a:pt x="379" y="4790"/>
                      </a:cubicBezTo>
                      <a:lnTo>
                        <a:pt x="4475" y="4790"/>
                      </a:lnTo>
                      <a:cubicBezTo>
                        <a:pt x="4664" y="4790"/>
                        <a:pt x="4821" y="4632"/>
                        <a:pt x="4821" y="4443"/>
                      </a:cubicBezTo>
                      <a:cubicBezTo>
                        <a:pt x="4821" y="3498"/>
                        <a:pt x="4254" y="2647"/>
                        <a:pt x="3435" y="2269"/>
                      </a:cubicBezTo>
                      <a:cubicBezTo>
                        <a:pt x="3687" y="2049"/>
                        <a:pt x="3813" y="1702"/>
                        <a:pt x="3813" y="1356"/>
                      </a:cubicBezTo>
                      <a:cubicBezTo>
                        <a:pt x="3813" y="599"/>
                        <a:pt x="3183" y="1"/>
                        <a:pt x="24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EF446D21-4D0B-438F-A892-340B2685F559}"/>
                </a:ext>
              </a:extLst>
            </p:cNvPr>
            <p:cNvSpPr/>
            <p:nvPr/>
          </p:nvSpPr>
          <p:spPr>
            <a:xfrm rot="21266515">
              <a:off x="9663857" y="5849565"/>
              <a:ext cx="1670580" cy="1431000"/>
            </a:xfrm>
            <a:prstGeom prst="triangle">
              <a:avLst>
                <a:gd name="adj" fmla="val 55810"/>
              </a:avLst>
            </a:prstGeom>
            <a:gradFill>
              <a:gsLst>
                <a:gs pos="0">
                  <a:schemeClr val="bg1">
                    <a:lumMod val="85000"/>
                    <a:alpha val="16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>
              <a:extLst>
                <a:ext uri="{FF2B5EF4-FFF2-40B4-BE49-F238E27FC236}">
                  <a16:creationId xmlns:a16="http://schemas.microsoft.com/office/drawing/2014/main" id="{CD895D32-8C84-4020-8AA3-CFAA404BA542}"/>
                </a:ext>
              </a:extLst>
            </p:cNvPr>
            <p:cNvSpPr/>
            <p:nvPr/>
          </p:nvSpPr>
          <p:spPr>
            <a:xfrm>
              <a:off x="-1841968" y="4601150"/>
              <a:ext cx="3683935" cy="2314964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7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E3A31DBB-8344-4F1C-AD40-B26913ED8175}"/>
                </a:ext>
              </a:extLst>
            </p:cNvPr>
            <p:cNvGrpSpPr/>
            <p:nvPr/>
          </p:nvGrpSpPr>
          <p:grpSpPr>
            <a:xfrm>
              <a:off x="-215900" y="105648"/>
              <a:ext cx="1745865" cy="1596536"/>
              <a:chOff x="-215900" y="105648"/>
              <a:chExt cx="1745865" cy="1596536"/>
            </a:xfrm>
          </p:grpSpPr>
          <p:sp>
            <p:nvSpPr>
              <p:cNvPr id="28" name="Равнобедренный треугольник 27">
                <a:extLst>
                  <a:ext uri="{FF2B5EF4-FFF2-40B4-BE49-F238E27FC236}">
                    <a16:creationId xmlns:a16="http://schemas.microsoft.com/office/drawing/2014/main" id="{CBB7D04F-9B5A-4AF5-8FFA-87B9EA274CDA}"/>
                  </a:ext>
                </a:extLst>
              </p:cNvPr>
              <p:cNvSpPr/>
              <p:nvPr/>
            </p:nvSpPr>
            <p:spPr>
              <a:xfrm rot="10800000">
                <a:off x="-215900" y="105648"/>
                <a:ext cx="1670582" cy="1430999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lumMod val="85000"/>
                      <a:alpha val="53000"/>
                    </a:schemeClr>
                  </a:gs>
                  <a:gs pos="8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>
                <a:extLst>
                  <a:ext uri="{FF2B5EF4-FFF2-40B4-BE49-F238E27FC236}">
                    <a16:creationId xmlns:a16="http://schemas.microsoft.com/office/drawing/2014/main" id="{E019AE80-B8FB-4EE1-8C1D-F400609B8EF5}"/>
                  </a:ext>
                </a:extLst>
              </p:cNvPr>
              <p:cNvSpPr/>
              <p:nvPr/>
            </p:nvSpPr>
            <p:spPr>
              <a:xfrm rot="10800000">
                <a:off x="621723" y="765266"/>
                <a:ext cx="908242" cy="936918"/>
              </a:xfrm>
              <a:prstGeom prst="triangle">
                <a:avLst/>
              </a:prstGeom>
              <a:noFill/>
              <a:ln>
                <a:solidFill>
                  <a:srgbClr val="C5BCBD">
                    <a:alpha val="41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Равнобедренный треугольник 31">
              <a:extLst>
                <a:ext uri="{FF2B5EF4-FFF2-40B4-BE49-F238E27FC236}">
                  <a16:creationId xmlns:a16="http://schemas.microsoft.com/office/drawing/2014/main" id="{63EE3406-C6C8-4E88-AE91-D8800C6ECB2D}"/>
                </a:ext>
              </a:extLst>
            </p:cNvPr>
            <p:cNvSpPr/>
            <p:nvPr/>
          </p:nvSpPr>
          <p:spPr>
            <a:xfrm rot="20920911">
              <a:off x="225140" y="5612904"/>
              <a:ext cx="2072554" cy="1580943"/>
            </a:xfrm>
            <a:prstGeom prst="triangle">
              <a:avLst/>
            </a:prstGeom>
            <a:noFill/>
            <a:ln>
              <a:solidFill>
                <a:srgbClr val="C5BCBD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>
              <a:extLst>
                <a:ext uri="{FF2B5EF4-FFF2-40B4-BE49-F238E27FC236}">
                  <a16:creationId xmlns:a16="http://schemas.microsoft.com/office/drawing/2014/main" id="{A6FBBF80-9A61-4767-A8A4-81953FAFB57A}"/>
                </a:ext>
              </a:extLst>
            </p:cNvPr>
            <p:cNvSpPr/>
            <p:nvPr/>
          </p:nvSpPr>
          <p:spPr>
            <a:xfrm>
              <a:off x="9015313" y="5636409"/>
              <a:ext cx="3012210" cy="2443182"/>
            </a:xfrm>
            <a:prstGeom prst="triangle">
              <a:avLst/>
            </a:prstGeom>
            <a:noFill/>
            <a:ln>
              <a:solidFill>
                <a:srgbClr val="C5BCBD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51A44AD4-B36A-4833-9D9B-4B9D90854754}"/>
                </a:ext>
              </a:extLst>
            </p:cNvPr>
            <p:cNvSpPr/>
            <p:nvPr/>
          </p:nvSpPr>
          <p:spPr>
            <a:xfrm>
              <a:off x="11294709" y="5855886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204BA9CB-54CC-46ED-8C34-998B15A0EDD1}"/>
                </a:ext>
              </a:extLst>
            </p:cNvPr>
            <p:cNvSpPr/>
            <p:nvPr/>
          </p:nvSpPr>
          <p:spPr>
            <a:xfrm rot="21189702">
              <a:off x="-495362" y="4925197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F008D4-42A6-DD4C-97A1-79F29C71F0ED}"/>
              </a:ext>
            </a:extLst>
          </p:cNvPr>
          <p:cNvSpPr txBox="1"/>
          <p:nvPr/>
        </p:nvSpPr>
        <p:spPr>
          <a:xfrm>
            <a:off x="2886875" y="1352430"/>
            <a:ext cx="641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планирование начиналось с поиска точки разрыва между текущим и неким целевым состояниями</a:t>
            </a:r>
            <a:endParaRPr lang="en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181CE6C-CE35-D041-9B52-DE228D362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245" y="136623"/>
            <a:ext cx="882896" cy="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7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AA12062-1413-4614-A05B-B4FB26B0F553}"/>
              </a:ext>
            </a:extLst>
          </p:cNvPr>
          <p:cNvGrpSpPr/>
          <p:nvPr/>
        </p:nvGrpSpPr>
        <p:grpSpPr>
          <a:xfrm>
            <a:off x="-1841968" y="131955"/>
            <a:ext cx="14321197" cy="7679329"/>
            <a:chOff x="-1841968" y="131955"/>
            <a:chExt cx="14321197" cy="7679329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676DAE93-5CD7-4290-9643-32A3E5825344}"/>
                </a:ext>
              </a:extLst>
            </p:cNvPr>
            <p:cNvGrpSpPr/>
            <p:nvPr/>
          </p:nvGrpSpPr>
          <p:grpSpPr>
            <a:xfrm>
              <a:off x="-1841968" y="4601150"/>
              <a:ext cx="14321197" cy="3210134"/>
              <a:chOff x="-1841968" y="4601150"/>
              <a:chExt cx="14321197" cy="3210134"/>
            </a:xfrm>
          </p:grpSpPr>
          <p:sp>
            <p:nvSpPr>
              <p:cNvPr id="81" name="Равнобедренный треугольник 80">
                <a:extLst>
                  <a:ext uri="{FF2B5EF4-FFF2-40B4-BE49-F238E27FC236}">
                    <a16:creationId xmlns:a16="http://schemas.microsoft.com/office/drawing/2014/main" id="{9E4B67ED-10AA-4AA4-B2DD-089C5C89DDFD}"/>
                  </a:ext>
                </a:extLst>
              </p:cNvPr>
              <p:cNvSpPr/>
              <p:nvPr/>
            </p:nvSpPr>
            <p:spPr>
              <a:xfrm rot="21266515">
                <a:off x="9663857" y="5849565"/>
                <a:ext cx="1670580" cy="1431000"/>
              </a:xfrm>
              <a:prstGeom prst="triangle">
                <a:avLst>
                  <a:gd name="adj" fmla="val 55810"/>
                </a:avLst>
              </a:prstGeom>
              <a:gradFill>
                <a:gsLst>
                  <a:gs pos="0">
                    <a:schemeClr val="bg1">
                      <a:lumMod val="85000"/>
                      <a:alpha val="16000"/>
                    </a:schemeClr>
                  </a:gs>
                  <a:gs pos="8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Равнобедренный треугольник 82">
                <a:extLst>
                  <a:ext uri="{FF2B5EF4-FFF2-40B4-BE49-F238E27FC236}">
                    <a16:creationId xmlns:a16="http://schemas.microsoft.com/office/drawing/2014/main" id="{A0ECBF51-6EB7-4D39-9A54-ECE7EB05DE42}"/>
                  </a:ext>
                </a:extLst>
              </p:cNvPr>
              <p:cNvSpPr/>
              <p:nvPr/>
            </p:nvSpPr>
            <p:spPr>
              <a:xfrm rot="10800000">
                <a:off x="10521418" y="5043132"/>
                <a:ext cx="1670582" cy="1430999"/>
              </a:xfrm>
              <a:prstGeom prst="triangle">
                <a:avLst/>
              </a:prstGeom>
              <a:gradFill>
                <a:gsLst>
                  <a:gs pos="0">
                    <a:schemeClr val="bg1">
                      <a:lumMod val="85000"/>
                      <a:alpha val="53000"/>
                    </a:schemeClr>
                  </a:gs>
                  <a:gs pos="8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Равнобедренный треугольник 83">
                <a:extLst>
                  <a:ext uri="{FF2B5EF4-FFF2-40B4-BE49-F238E27FC236}">
                    <a16:creationId xmlns:a16="http://schemas.microsoft.com/office/drawing/2014/main" id="{86A2DBDC-7B16-4762-8458-6DFE47AE9259}"/>
                  </a:ext>
                </a:extLst>
              </p:cNvPr>
              <p:cNvSpPr/>
              <p:nvPr/>
            </p:nvSpPr>
            <p:spPr>
              <a:xfrm>
                <a:off x="-1841968" y="4601150"/>
                <a:ext cx="3683935" cy="2314964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5000"/>
                      <a:alpha val="53000"/>
                    </a:schemeClr>
                  </a:gs>
                  <a:gs pos="75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Равнобедренный треугольник 85">
                <a:extLst>
                  <a:ext uri="{FF2B5EF4-FFF2-40B4-BE49-F238E27FC236}">
                    <a16:creationId xmlns:a16="http://schemas.microsoft.com/office/drawing/2014/main" id="{AA71A8CE-5E6A-42BE-AECC-E5F4B31C08FD}"/>
                  </a:ext>
                </a:extLst>
              </p:cNvPr>
              <p:cNvSpPr/>
              <p:nvPr/>
            </p:nvSpPr>
            <p:spPr>
              <a:xfrm rot="20920911">
                <a:off x="225140" y="5612904"/>
                <a:ext cx="2072554" cy="1580943"/>
              </a:xfrm>
              <a:prstGeom prst="triangle">
                <a:avLst/>
              </a:prstGeom>
              <a:noFill/>
              <a:ln>
                <a:solidFill>
                  <a:srgbClr val="C5BCBD">
                    <a:alpha val="2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>
                <a:extLst>
                  <a:ext uri="{FF2B5EF4-FFF2-40B4-BE49-F238E27FC236}">
                    <a16:creationId xmlns:a16="http://schemas.microsoft.com/office/drawing/2014/main" id="{5319749C-BC45-4118-AF78-4068032AC353}"/>
                  </a:ext>
                </a:extLst>
              </p:cNvPr>
              <p:cNvSpPr/>
              <p:nvPr/>
            </p:nvSpPr>
            <p:spPr>
              <a:xfrm>
                <a:off x="8888105" y="5368102"/>
                <a:ext cx="3012210" cy="2443182"/>
              </a:xfrm>
              <a:prstGeom prst="triangle">
                <a:avLst/>
              </a:prstGeom>
              <a:noFill/>
              <a:ln>
                <a:solidFill>
                  <a:srgbClr val="C5BCBD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Равнобедренный треугольник 87">
                <a:extLst>
                  <a:ext uri="{FF2B5EF4-FFF2-40B4-BE49-F238E27FC236}">
                    <a16:creationId xmlns:a16="http://schemas.microsoft.com/office/drawing/2014/main" id="{A658B76B-06E0-4B6C-8844-1D3ECF105810}"/>
                  </a:ext>
                </a:extLst>
              </p:cNvPr>
              <p:cNvSpPr/>
              <p:nvPr/>
            </p:nvSpPr>
            <p:spPr>
              <a:xfrm>
                <a:off x="11294709" y="5855886"/>
                <a:ext cx="1184520" cy="1002114"/>
              </a:xfrm>
              <a:prstGeom prst="triangle">
                <a:avLst/>
              </a:prstGeom>
              <a:noFill/>
              <a:ln>
                <a:solidFill>
                  <a:srgbClr val="005D9E">
                    <a:alpha val="1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Равнобедренный треугольник 88">
                <a:extLst>
                  <a:ext uri="{FF2B5EF4-FFF2-40B4-BE49-F238E27FC236}">
                    <a16:creationId xmlns:a16="http://schemas.microsoft.com/office/drawing/2014/main" id="{796ACAAD-DE33-4916-A3C6-470F7ABE7ABD}"/>
                  </a:ext>
                </a:extLst>
              </p:cNvPr>
              <p:cNvSpPr/>
              <p:nvPr/>
            </p:nvSpPr>
            <p:spPr>
              <a:xfrm rot="21189702">
                <a:off x="-495362" y="4925197"/>
                <a:ext cx="1184520" cy="1002114"/>
              </a:xfrm>
              <a:prstGeom prst="triangle">
                <a:avLst/>
              </a:prstGeom>
              <a:noFill/>
              <a:ln>
                <a:solidFill>
                  <a:srgbClr val="005D9E">
                    <a:alpha val="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0" name="Google Shape;290;p30">
              <a:extLst>
                <a:ext uri="{FF2B5EF4-FFF2-40B4-BE49-F238E27FC236}">
                  <a16:creationId xmlns:a16="http://schemas.microsoft.com/office/drawing/2014/main" id="{2BFC1ABB-92FA-4BB2-8D97-E49ADF4799DD}"/>
                </a:ext>
              </a:extLst>
            </p:cNvPr>
            <p:cNvSpPr txBox="1">
              <a:spLocks/>
            </p:cNvSpPr>
            <p:nvPr/>
          </p:nvSpPr>
          <p:spPr>
            <a:xfrm>
              <a:off x="2515696" y="131955"/>
              <a:ext cx="7160609" cy="14310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600"/>
                </a:spcBef>
              </a:pPr>
              <a:r>
                <a:rPr lang="ru-RU" sz="2800" b="1" dirty="0"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Как проходила </a:t>
              </a:r>
              <a:r>
                <a:rPr lang="ru-RU" sz="2800" b="1" dirty="0" err="1">
                  <a:solidFill>
                    <a:srgbClr val="006FB3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форсайт</a:t>
              </a:r>
              <a:r>
                <a:rPr lang="ru-RU" sz="2800" b="1" dirty="0">
                  <a:solidFill>
                    <a:srgbClr val="006FB3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rPr>
                <a:t>-сессия</a:t>
              </a:r>
              <a:endParaRPr lang="en-US" sz="2800" b="1" dirty="0">
                <a:latin typeface="Tahoma Bold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Равнобедренный треугольник 50">
              <a:extLst>
                <a:ext uri="{FF2B5EF4-FFF2-40B4-BE49-F238E27FC236}">
                  <a16:creationId xmlns:a16="http://schemas.microsoft.com/office/drawing/2014/main" id="{3D4B617A-33C3-458D-8874-661A940B0BD2}"/>
                </a:ext>
              </a:extLst>
            </p:cNvPr>
            <p:cNvSpPr/>
            <p:nvPr/>
          </p:nvSpPr>
          <p:spPr>
            <a:xfrm rot="5400000">
              <a:off x="2235086" y="805240"/>
              <a:ext cx="178988" cy="134535"/>
            </a:xfrm>
            <a:prstGeom prst="triangle">
              <a:avLst/>
            </a:prstGeom>
            <a:solidFill>
              <a:srgbClr val="6767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8355BB64-871D-40E5-9085-75F3503A2269}"/>
                </a:ext>
              </a:extLst>
            </p:cNvPr>
            <p:cNvGrpSpPr/>
            <p:nvPr/>
          </p:nvGrpSpPr>
          <p:grpSpPr>
            <a:xfrm>
              <a:off x="916244" y="3316675"/>
              <a:ext cx="3267627" cy="1798884"/>
              <a:chOff x="2359030" y="2535218"/>
              <a:chExt cx="3267627" cy="1798884"/>
            </a:xfrm>
          </p:grpSpPr>
          <p:sp>
            <p:nvSpPr>
              <p:cNvPr id="79" name="Google Shape;290;p30">
                <a:extLst>
                  <a:ext uri="{FF2B5EF4-FFF2-40B4-BE49-F238E27FC236}">
                    <a16:creationId xmlns:a16="http://schemas.microsoft.com/office/drawing/2014/main" id="{E2225D03-ADD8-46AB-AC40-2D53E1E6F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9030" y="2535218"/>
                <a:ext cx="2926766" cy="9649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006FB3"/>
                    </a:solidFill>
                    <a:latin typeface="Tahoma Bold"/>
                    <a:ea typeface="Tahoma" panose="020B0604030504040204" pitchFamily="34" charset="0"/>
                    <a:cs typeface="Tahoma" panose="020B0604030504040204" pitchFamily="34" charset="0"/>
                  </a:rPr>
                  <a:t>Формирование поля трендов</a:t>
                </a:r>
                <a:endParaRPr lang="en-US" sz="2400" b="1" dirty="0">
                  <a:solidFill>
                    <a:srgbClr val="006FB3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Google Shape;290;p30">
                <a:extLst>
                  <a:ext uri="{FF2B5EF4-FFF2-40B4-BE49-F238E27FC236}">
                    <a16:creationId xmlns:a16="http://schemas.microsoft.com/office/drawing/2014/main" id="{B46A8176-D730-40EF-9614-45424A0A7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1932" y="3369116"/>
                <a:ext cx="3254725" cy="9649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Глобальные и локальные перемены, которые коснутся каждого участника рынка</a:t>
                </a:r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019715AC-9160-462A-8C45-C1FA43A17897}"/>
                </a:ext>
              </a:extLst>
            </p:cNvPr>
            <p:cNvGrpSpPr/>
            <p:nvPr/>
          </p:nvGrpSpPr>
          <p:grpSpPr>
            <a:xfrm>
              <a:off x="4539215" y="3331494"/>
              <a:ext cx="3254725" cy="1784065"/>
              <a:chOff x="2345153" y="2535218"/>
              <a:chExt cx="3254725" cy="1784065"/>
            </a:xfrm>
          </p:grpSpPr>
          <p:sp>
            <p:nvSpPr>
              <p:cNvPr id="67" name="Google Shape;290;p30">
                <a:extLst>
                  <a:ext uri="{FF2B5EF4-FFF2-40B4-BE49-F238E27FC236}">
                    <a16:creationId xmlns:a16="http://schemas.microsoft.com/office/drawing/2014/main" id="{7DC1A98C-50D2-4E2A-B8FD-C623FB5D37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9030" y="2535218"/>
                <a:ext cx="3106876" cy="9649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006FB3"/>
                    </a:solidFill>
                    <a:latin typeface="Tahoma Bold"/>
                    <a:ea typeface="Tahoma" panose="020B0604030504040204" pitchFamily="34" charset="0"/>
                    <a:cs typeface="Tahoma" panose="020B0604030504040204" pitchFamily="34" charset="0"/>
                  </a:rPr>
                  <a:t>Образ будущего, наше место в нем</a:t>
                </a:r>
                <a:endParaRPr lang="en-US" sz="2400" b="1" dirty="0">
                  <a:solidFill>
                    <a:srgbClr val="006FB3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Google Shape;290;p30">
                <a:extLst>
                  <a:ext uri="{FF2B5EF4-FFF2-40B4-BE49-F238E27FC236}">
                    <a16:creationId xmlns:a16="http://schemas.microsoft.com/office/drawing/2014/main" id="{C7E3C2BC-DFE9-48B2-B688-AAC57EB40C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5153" y="3354297"/>
                <a:ext cx="3254725" cy="9649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Некоторые тренды способны сместить и лидеров рынка. Важно заранее понять, куда все идет, и кем мы хотим быть в этом новом мире</a:t>
                </a:r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1CFF02A5-4AA0-46BE-B9B7-9B915C7D1203}"/>
                </a:ext>
              </a:extLst>
            </p:cNvPr>
            <p:cNvGrpSpPr/>
            <p:nvPr/>
          </p:nvGrpSpPr>
          <p:grpSpPr>
            <a:xfrm>
              <a:off x="8341570" y="3340841"/>
              <a:ext cx="3210969" cy="1774718"/>
              <a:chOff x="2359030" y="2535218"/>
              <a:chExt cx="3210969" cy="1774718"/>
            </a:xfrm>
          </p:grpSpPr>
          <p:sp>
            <p:nvSpPr>
              <p:cNvPr id="65" name="Google Shape;290;p30">
                <a:extLst>
                  <a:ext uri="{FF2B5EF4-FFF2-40B4-BE49-F238E27FC236}">
                    <a16:creationId xmlns:a16="http://schemas.microsoft.com/office/drawing/2014/main" id="{73B2DB06-93FE-45CA-AFEF-CD0C172CBA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9030" y="2535218"/>
                <a:ext cx="3210968" cy="9649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006FB3"/>
                    </a:solidFill>
                    <a:latin typeface="Tahoma Bold"/>
                    <a:ea typeface="Tahoma" panose="020B0604030504040204" pitchFamily="34" charset="0"/>
                    <a:cs typeface="Tahoma" panose="020B0604030504040204" pitchFamily="34" charset="0"/>
                  </a:rPr>
                  <a:t>Точка разрыва – главный вызов</a:t>
                </a:r>
                <a:endParaRPr lang="en-US" sz="2400" b="1" dirty="0">
                  <a:solidFill>
                    <a:srgbClr val="006FB3"/>
                  </a:solidFill>
                  <a:latin typeface="Tahoma Bold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Google Shape;290;p30">
                <a:extLst>
                  <a:ext uri="{FF2B5EF4-FFF2-40B4-BE49-F238E27FC236}">
                    <a16:creationId xmlns:a16="http://schemas.microsoft.com/office/drawing/2014/main" id="{42E39338-B372-4388-8B7E-41E6FC94EE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1933" y="3344950"/>
                <a:ext cx="3198066" cy="964986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Почему мы не можем не действовать? Почему не можем оставить все так, как есть? Или тренды таковы, что все же можем?</a:t>
                </a:r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29BB23E2-0B47-4EF7-B188-FC5A73B705E1}"/>
                </a:ext>
              </a:extLst>
            </p:cNvPr>
            <p:cNvCxnSpPr/>
            <p:nvPr/>
          </p:nvCxnSpPr>
          <p:spPr>
            <a:xfrm>
              <a:off x="4233830" y="2530368"/>
              <a:ext cx="0" cy="2943332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2A48C4A1-9B42-46B1-BD1E-89039ED7F729}"/>
                </a:ext>
              </a:extLst>
            </p:cNvPr>
            <p:cNvCxnSpPr/>
            <p:nvPr/>
          </p:nvCxnSpPr>
          <p:spPr>
            <a:xfrm>
              <a:off x="8021733" y="2530368"/>
              <a:ext cx="0" cy="2943332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B45754F-45EF-4305-AB2B-C9BC5A4209BE}"/>
              </a:ext>
            </a:extLst>
          </p:cNvPr>
          <p:cNvGrpSpPr/>
          <p:nvPr/>
        </p:nvGrpSpPr>
        <p:grpSpPr>
          <a:xfrm>
            <a:off x="-215900" y="105648"/>
            <a:ext cx="1745865" cy="1596536"/>
            <a:chOff x="-215900" y="105648"/>
            <a:chExt cx="1745865" cy="1596536"/>
          </a:xfrm>
        </p:grpSpPr>
        <p:sp>
          <p:nvSpPr>
            <p:cNvPr id="45" name="Равнобедренный треугольник 44">
              <a:extLst>
                <a:ext uri="{FF2B5EF4-FFF2-40B4-BE49-F238E27FC236}">
                  <a16:creationId xmlns:a16="http://schemas.microsoft.com/office/drawing/2014/main" id="{8FB1A30E-E796-4599-9879-6838BC1AFB7C}"/>
                </a:ext>
              </a:extLst>
            </p:cNvPr>
            <p:cNvSpPr/>
            <p:nvPr/>
          </p:nvSpPr>
          <p:spPr>
            <a:xfrm rot="10800000">
              <a:off x="-215900" y="105648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внобедренный треугольник 45">
              <a:extLst>
                <a:ext uri="{FF2B5EF4-FFF2-40B4-BE49-F238E27FC236}">
                  <a16:creationId xmlns:a16="http://schemas.microsoft.com/office/drawing/2014/main" id="{EF698719-6963-4C82-924C-B9382D85B4BA}"/>
                </a:ext>
              </a:extLst>
            </p:cNvPr>
            <p:cNvSpPr/>
            <p:nvPr/>
          </p:nvSpPr>
          <p:spPr>
            <a:xfrm rot="10800000">
              <a:off x="621723" y="765266"/>
              <a:ext cx="908242" cy="936918"/>
            </a:xfrm>
            <a:prstGeom prst="triangle">
              <a:avLst/>
            </a:prstGeom>
            <a:noFill/>
            <a:ln>
              <a:solidFill>
                <a:srgbClr val="C5BCBD">
                  <a:alpha val="4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1" name="TextBox 400">
            <a:extLst>
              <a:ext uri="{FF2B5EF4-FFF2-40B4-BE49-F238E27FC236}">
                <a16:creationId xmlns:a16="http://schemas.microsoft.com/office/drawing/2014/main" id="{FB2210E4-E2E2-0D4D-A09E-38EDF78CC60E}"/>
              </a:ext>
            </a:extLst>
          </p:cNvPr>
          <p:cNvSpPr txBox="1"/>
          <p:nvPr/>
        </p:nvSpPr>
        <p:spPr>
          <a:xfrm>
            <a:off x="917629" y="1266703"/>
            <a:ext cx="1035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было построено на основе методики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Rapid Foresight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которая позволяет глубоко проанализировать рынок, позиции всех игроков и векторы изменений. </a:t>
            </a:r>
          </a:p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однодневной сессии была проведена ее стартовая часть, состоящая из 3 блоков:</a:t>
            </a:r>
            <a:endParaRPr lang="en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7" name="Google Shape;5238;p64">
            <a:extLst>
              <a:ext uri="{FF2B5EF4-FFF2-40B4-BE49-F238E27FC236}">
                <a16:creationId xmlns:a16="http://schemas.microsoft.com/office/drawing/2014/main" id="{705893AC-94A8-BB4A-9C69-C783260D202F}"/>
              </a:ext>
            </a:extLst>
          </p:cNvPr>
          <p:cNvGrpSpPr/>
          <p:nvPr/>
        </p:nvGrpSpPr>
        <p:grpSpPr>
          <a:xfrm>
            <a:off x="984472" y="2849278"/>
            <a:ext cx="485563" cy="465932"/>
            <a:chOff x="-62890750" y="2296300"/>
            <a:chExt cx="330825" cy="317450"/>
          </a:xfrm>
          <a:solidFill>
            <a:srgbClr val="005D9E"/>
          </a:solidFill>
        </p:grpSpPr>
        <p:sp>
          <p:nvSpPr>
            <p:cNvPr id="408" name="Google Shape;5239;p64">
              <a:extLst>
                <a:ext uri="{FF2B5EF4-FFF2-40B4-BE49-F238E27FC236}">
                  <a16:creationId xmlns:a16="http://schemas.microsoft.com/office/drawing/2014/main" id="{E24368AE-9076-B141-9D8D-2C47B5DE9C64}"/>
                </a:ext>
              </a:extLst>
            </p:cNvPr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5240;p64">
              <a:extLst>
                <a:ext uri="{FF2B5EF4-FFF2-40B4-BE49-F238E27FC236}">
                  <a16:creationId xmlns:a16="http://schemas.microsoft.com/office/drawing/2014/main" id="{5BFD926F-4FB9-A047-B7E9-2038CEEA5253}"/>
                </a:ext>
              </a:extLst>
            </p:cNvPr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5241;p64">
              <a:extLst>
                <a:ext uri="{FF2B5EF4-FFF2-40B4-BE49-F238E27FC236}">
                  <a16:creationId xmlns:a16="http://schemas.microsoft.com/office/drawing/2014/main" id="{4D6889B7-C1F2-014C-9494-24FD1B6EA0B1}"/>
                </a:ext>
              </a:extLst>
            </p:cNvPr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1" name="Google Shape;6306;p66">
            <a:extLst>
              <a:ext uri="{FF2B5EF4-FFF2-40B4-BE49-F238E27FC236}">
                <a16:creationId xmlns:a16="http://schemas.microsoft.com/office/drawing/2014/main" id="{BB12CE5B-B3E8-5A47-9345-BCE0C77160D7}"/>
              </a:ext>
            </a:extLst>
          </p:cNvPr>
          <p:cNvGrpSpPr/>
          <p:nvPr/>
        </p:nvGrpSpPr>
        <p:grpSpPr>
          <a:xfrm>
            <a:off x="4646960" y="2861178"/>
            <a:ext cx="445892" cy="442132"/>
            <a:chOff x="-47529700" y="2342000"/>
            <a:chExt cx="302450" cy="299900"/>
          </a:xfrm>
          <a:solidFill>
            <a:srgbClr val="005D9E"/>
          </a:solidFill>
        </p:grpSpPr>
        <p:sp>
          <p:nvSpPr>
            <p:cNvPr id="412" name="Google Shape;6307;p66">
              <a:extLst>
                <a:ext uri="{FF2B5EF4-FFF2-40B4-BE49-F238E27FC236}">
                  <a16:creationId xmlns:a16="http://schemas.microsoft.com/office/drawing/2014/main" id="{25DA73E8-31B8-6B41-A952-051F785C556D}"/>
                </a:ext>
              </a:extLst>
            </p:cNvPr>
            <p:cNvSpPr/>
            <p:nvPr/>
          </p:nvSpPr>
          <p:spPr>
            <a:xfrm>
              <a:off x="-47529700" y="2342000"/>
              <a:ext cx="302450" cy="299900"/>
            </a:xfrm>
            <a:custGeom>
              <a:avLst/>
              <a:gdLst/>
              <a:ahLst/>
              <a:cxnLst/>
              <a:rect l="l" t="t" r="r" b="b"/>
              <a:pathLst>
                <a:path w="12098" h="11996" extrusionOk="0">
                  <a:moveTo>
                    <a:pt x="7530" y="725"/>
                  </a:moveTo>
                  <a:cubicBezTo>
                    <a:pt x="9672" y="725"/>
                    <a:pt x="11405" y="2457"/>
                    <a:pt x="11405" y="4568"/>
                  </a:cubicBezTo>
                  <a:cubicBezTo>
                    <a:pt x="11405" y="6711"/>
                    <a:pt x="9672" y="8443"/>
                    <a:pt x="7530" y="8443"/>
                  </a:cubicBezTo>
                  <a:cubicBezTo>
                    <a:pt x="5419" y="8443"/>
                    <a:pt x="3686" y="6711"/>
                    <a:pt x="3686" y="4568"/>
                  </a:cubicBezTo>
                  <a:cubicBezTo>
                    <a:pt x="3686" y="2457"/>
                    <a:pt x="5419" y="725"/>
                    <a:pt x="7530" y="725"/>
                  </a:cubicBezTo>
                  <a:close/>
                  <a:moveTo>
                    <a:pt x="4064" y="7530"/>
                  </a:moveTo>
                  <a:cubicBezTo>
                    <a:pt x="4222" y="7719"/>
                    <a:pt x="4379" y="7876"/>
                    <a:pt x="4568" y="8034"/>
                  </a:cubicBezTo>
                  <a:lnTo>
                    <a:pt x="3686" y="8947"/>
                  </a:lnTo>
                  <a:lnTo>
                    <a:pt x="3151" y="8443"/>
                  </a:lnTo>
                  <a:lnTo>
                    <a:pt x="4064" y="7530"/>
                  </a:lnTo>
                  <a:close/>
                  <a:moveTo>
                    <a:pt x="2647" y="8916"/>
                  </a:moveTo>
                  <a:lnTo>
                    <a:pt x="3151" y="9420"/>
                  </a:lnTo>
                  <a:lnTo>
                    <a:pt x="1386" y="11184"/>
                  </a:lnTo>
                  <a:cubicBezTo>
                    <a:pt x="1323" y="11247"/>
                    <a:pt x="1237" y="11279"/>
                    <a:pt x="1146" y="11279"/>
                  </a:cubicBezTo>
                  <a:cubicBezTo>
                    <a:pt x="1056" y="11279"/>
                    <a:pt x="961" y="11247"/>
                    <a:pt x="882" y="11184"/>
                  </a:cubicBezTo>
                  <a:cubicBezTo>
                    <a:pt x="756" y="11090"/>
                    <a:pt x="756" y="10838"/>
                    <a:pt x="882" y="10680"/>
                  </a:cubicBezTo>
                  <a:lnTo>
                    <a:pt x="2647" y="8916"/>
                  </a:lnTo>
                  <a:close/>
                  <a:moveTo>
                    <a:pt x="7530" y="0"/>
                  </a:moveTo>
                  <a:cubicBezTo>
                    <a:pt x="5009" y="0"/>
                    <a:pt x="2962" y="2048"/>
                    <a:pt x="2962" y="4568"/>
                  </a:cubicBezTo>
                  <a:cubicBezTo>
                    <a:pt x="2962" y="5450"/>
                    <a:pt x="3214" y="6270"/>
                    <a:pt x="3623" y="6963"/>
                  </a:cubicBezTo>
                  <a:lnTo>
                    <a:pt x="410" y="10208"/>
                  </a:lnTo>
                  <a:cubicBezTo>
                    <a:pt x="0" y="10586"/>
                    <a:pt x="0" y="11279"/>
                    <a:pt x="410" y="11688"/>
                  </a:cubicBezTo>
                  <a:cubicBezTo>
                    <a:pt x="599" y="11893"/>
                    <a:pt x="867" y="11996"/>
                    <a:pt x="1138" y="11996"/>
                  </a:cubicBezTo>
                  <a:cubicBezTo>
                    <a:pt x="1410" y="11996"/>
                    <a:pt x="1686" y="11893"/>
                    <a:pt x="1890" y="11688"/>
                  </a:cubicBezTo>
                  <a:lnTo>
                    <a:pt x="5135" y="8475"/>
                  </a:lnTo>
                  <a:cubicBezTo>
                    <a:pt x="5829" y="8916"/>
                    <a:pt x="6679" y="9137"/>
                    <a:pt x="7530" y="9137"/>
                  </a:cubicBezTo>
                  <a:cubicBezTo>
                    <a:pt x="10050" y="9137"/>
                    <a:pt x="12098" y="7089"/>
                    <a:pt x="12098" y="4568"/>
                  </a:cubicBezTo>
                  <a:cubicBezTo>
                    <a:pt x="12098" y="2048"/>
                    <a:pt x="10050" y="0"/>
                    <a:pt x="75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6308;p66">
              <a:extLst>
                <a:ext uri="{FF2B5EF4-FFF2-40B4-BE49-F238E27FC236}">
                  <a16:creationId xmlns:a16="http://schemas.microsoft.com/office/drawing/2014/main" id="{7116CB5F-C49A-7946-91C4-61E8034C83EA}"/>
                </a:ext>
              </a:extLst>
            </p:cNvPr>
            <p:cNvSpPr/>
            <p:nvPr/>
          </p:nvSpPr>
          <p:spPr>
            <a:xfrm>
              <a:off x="-47404475" y="23955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804" y="2080"/>
                  </a:moveTo>
                  <a:cubicBezTo>
                    <a:pt x="2678" y="2395"/>
                    <a:pt x="2458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8" y="694"/>
                  </a:moveTo>
                  <a:cubicBezTo>
                    <a:pt x="2300" y="694"/>
                    <a:pt x="2678" y="977"/>
                    <a:pt x="2804" y="1418"/>
                  </a:cubicBezTo>
                  <a:lnTo>
                    <a:pt x="1828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41"/>
                  </a:lnTo>
                  <a:cubicBezTo>
                    <a:pt x="1072" y="2584"/>
                    <a:pt x="757" y="2206"/>
                    <a:pt x="757" y="1765"/>
                  </a:cubicBezTo>
                  <a:cubicBezTo>
                    <a:pt x="757" y="1166"/>
                    <a:pt x="1229" y="694"/>
                    <a:pt x="1828" y="694"/>
                  </a:cubicBezTo>
                  <a:close/>
                  <a:moveTo>
                    <a:pt x="4254" y="2080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4" y="3308"/>
                    <a:pt x="3371" y="2804"/>
                    <a:pt x="3498" y="2080"/>
                  </a:cubicBezTo>
                  <a:close/>
                  <a:moveTo>
                    <a:pt x="1796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15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96" y="4947"/>
                  </a:cubicBezTo>
                  <a:lnTo>
                    <a:pt x="4569" y="4947"/>
                  </a:lnTo>
                  <a:cubicBezTo>
                    <a:pt x="4789" y="4947"/>
                    <a:pt x="4947" y="4789"/>
                    <a:pt x="4947" y="4600"/>
                  </a:cubicBezTo>
                  <a:lnTo>
                    <a:pt x="4947" y="1796"/>
                  </a:lnTo>
                  <a:cubicBezTo>
                    <a:pt x="4978" y="1576"/>
                    <a:pt x="4821" y="1418"/>
                    <a:pt x="4632" y="1418"/>
                  </a:cubicBezTo>
                  <a:lnTo>
                    <a:pt x="3498" y="1418"/>
                  </a:lnTo>
                  <a:cubicBezTo>
                    <a:pt x="3371" y="631"/>
                    <a:pt x="2647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14" name="Google Shape;4948;p63">
            <a:extLst>
              <a:ext uri="{FF2B5EF4-FFF2-40B4-BE49-F238E27FC236}">
                <a16:creationId xmlns:a16="http://schemas.microsoft.com/office/drawing/2014/main" id="{FF22EC3F-370D-F743-9021-D8D99CC227B9}"/>
              </a:ext>
            </a:extLst>
          </p:cNvPr>
          <p:cNvSpPr/>
          <p:nvPr/>
        </p:nvSpPr>
        <p:spPr>
          <a:xfrm>
            <a:off x="8433879" y="2856453"/>
            <a:ext cx="453310" cy="451582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rgbClr val="005D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35D74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005FCAE-FFA2-2346-BC28-9C8E7B80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245" y="136623"/>
            <a:ext cx="882896" cy="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0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583;p43">
            <a:extLst>
              <a:ext uri="{FF2B5EF4-FFF2-40B4-BE49-F238E27FC236}">
                <a16:creationId xmlns:a16="http://schemas.microsoft.com/office/drawing/2014/main" id="{F65AC5F5-DC7C-4301-8DDA-BD43147CD52C}"/>
              </a:ext>
            </a:extLst>
          </p:cNvPr>
          <p:cNvSpPr txBox="1">
            <a:spLocks/>
          </p:cNvSpPr>
          <p:nvPr/>
        </p:nvSpPr>
        <p:spPr>
          <a:xfrm>
            <a:off x="1841967" y="363456"/>
            <a:ext cx="6369813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005D9E"/>
                </a:solidFill>
                <a:latin typeface="Tahoma Bold"/>
                <a:ea typeface="Montserrat Light"/>
                <a:cs typeface="Montserrat Light"/>
                <a:sym typeface="Montserrat Light"/>
              </a:rPr>
              <a:t>Тренды</a:t>
            </a:r>
            <a:r>
              <a:rPr lang="ru-RU" sz="2800" b="1" dirty="0">
                <a:latin typeface="Tahoma Bold"/>
                <a:ea typeface="Montserrat Light"/>
                <a:cs typeface="Montserrat Light"/>
                <a:sym typeface="Montserrat Light"/>
              </a:rPr>
              <a:t> (2010 – 2020)</a:t>
            </a:r>
            <a:endParaRPr lang="ru-RU" sz="2800" b="1" dirty="0">
              <a:solidFill>
                <a:srgbClr val="006FB3"/>
              </a:solidFill>
              <a:latin typeface="Tahoma Bold"/>
            </a:endParaRPr>
          </a:p>
        </p:txBody>
      </p:sp>
      <p:grpSp>
        <p:nvGrpSpPr>
          <p:cNvPr id="410" name="Группа 409">
            <a:extLst>
              <a:ext uri="{FF2B5EF4-FFF2-40B4-BE49-F238E27FC236}">
                <a16:creationId xmlns:a16="http://schemas.microsoft.com/office/drawing/2014/main" id="{5A6FB81A-E015-4F07-B55E-C1A85FA6E57A}"/>
              </a:ext>
            </a:extLst>
          </p:cNvPr>
          <p:cNvGrpSpPr/>
          <p:nvPr/>
        </p:nvGrpSpPr>
        <p:grpSpPr>
          <a:xfrm>
            <a:off x="-1841967" y="4943582"/>
            <a:ext cx="2700612" cy="2370006"/>
            <a:chOff x="-1841968" y="4601150"/>
            <a:chExt cx="14321197" cy="2712438"/>
          </a:xfrm>
        </p:grpSpPr>
        <p:sp>
          <p:nvSpPr>
            <p:cNvPr id="411" name="Равнобедренный треугольник 410">
              <a:extLst>
                <a:ext uri="{FF2B5EF4-FFF2-40B4-BE49-F238E27FC236}">
                  <a16:creationId xmlns:a16="http://schemas.microsoft.com/office/drawing/2014/main" id="{888C0A07-D943-4221-9CFE-6128AF0AADCC}"/>
                </a:ext>
              </a:extLst>
            </p:cNvPr>
            <p:cNvSpPr/>
            <p:nvPr/>
          </p:nvSpPr>
          <p:spPr>
            <a:xfrm rot="21266515">
              <a:off x="9663857" y="5849565"/>
              <a:ext cx="1670580" cy="1431000"/>
            </a:xfrm>
            <a:prstGeom prst="triangle">
              <a:avLst>
                <a:gd name="adj" fmla="val 55810"/>
              </a:avLst>
            </a:prstGeom>
            <a:gradFill>
              <a:gsLst>
                <a:gs pos="0">
                  <a:schemeClr val="bg1">
                    <a:lumMod val="85000"/>
                    <a:alpha val="16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>
              <a:extLst>
                <a:ext uri="{FF2B5EF4-FFF2-40B4-BE49-F238E27FC236}">
                  <a16:creationId xmlns:a16="http://schemas.microsoft.com/office/drawing/2014/main" id="{F7F3D7C9-A7FC-4022-A471-9F3B2AE22179}"/>
                </a:ext>
              </a:extLst>
            </p:cNvPr>
            <p:cNvSpPr/>
            <p:nvPr/>
          </p:nvSpPr>
          <p:spPr>
            <a:xfrm>
              <a:off x="-1841968" y="4601150"/>
              <a:ext cx="3683935" cy="2314964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7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Равнобедренный треугольник 415">
              <a:extLst>
                <a:ext uri="{FF2B5EF4-FFF2-40B4-BE49-F238E27FC236}">
                  <a16:creationId xmlns:a16="http://schemas.microsoft.com/office/drawing/2014/main" id="{6A8AEC4A-B778-4898-A5EC-0FC1F28DBF4C}"/>
                </a:ext>
              </a:extLst>
            </p:cNvPr>
            <p:cNvSpPr/>
            <p:nvPr/>
          </p:nvSpPr>
          <p:spPr>
            <a:xfrm rot="20920911">
              <a:off x="225140" y="5612904"/>
              <a:ext cx="2072554" cy="1580943"/>
            </a:xfrm>
            <a:prstGeom prst="triangle">
              <a:avLst/>
            </a:prstGeom>
            <a:noFill/>
            <a:ln>
              <a:solidFill>
                <a:srgbClr val="C5BCBD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Равнобедренный треугольник 416">
              <a:extLst>
                <a:ext uri="{FF2B5EF4-FFF2-40B4-BE49-F238E27FC236}">
                  <a16:creationId xmlns:a16="http://schemas.microsoft.com/office/drawing/2014/main" id="{C433DB2C-B375-4CD0-9EA1-6DF7B09E1F87}"/>
                </a:ext>
              </a:extLst>
            </p:cNvPr>
            <p:cNvSpPr/>
            <p:nvPr/>
          </p:nvSpPr>
          <p:spPr>
            <a:xfrm>
              <a:off x="8679648" y="4870406"/>
              <a:ext cx="3012210" cy="2443182"/>
            </a:xfrm>
            <a:prstGeom prst="triangle">
              <a:avLst/>
            </a:prstGeom>
            <a:noFill/>
            <a:ln>
              <a:solidFill>
                <a:srgbClr val="C5BCBD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Равнобедренный треугольник 417">
              <a:extLst>
                <a:ext uri="{FF2B5EF4-FFF2-40B4-BE49-F238E27FC236}">
                  <a16:creationId xmlns:a16="http://schemas.microsoft.com/office/drawing/2014/main" id="{60B9A272-D613-4AA9-8340-CA20219760AC}"/>
                </a:ext>
              </a:extLst>
            </p:cNvPr>
            <p:cNvSpPr/>
            <p:nvPr/>
          </p:nvSpPr>
          <p:spPr>
            <a:xfrm>
              <a:off x="11294709" y="5855886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Равнобедренный треугольник 418">
              <a:extLst>
                <a:ext uri="{FF2B5EF4-FFF2-40B4-BE49-F238E27FC236}">
                  <a16:creationId xmlns:a16="http://schemas.microsoft.com/office/drawing/2014/main" id="{9ADCE58B-0911-4756-8023-9B36B5B812C0}"/>
                </a:ext>
              </a:extLst>
            </p:cNvPr>
            <p:cNvSpPr/>
            <p:nvPr/>
          </p:nvSpPr>
          <p:spPr>
            <a:xfrm rot="21189702">
              <a:off x="-495362" y="4925197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1" name="Группа 420">
            <a:extLst>
              <a:ext uri="{FF2B5EF4-FFF2-40B4-BE49-F238E27FC236}">
                <a16:creationId xmlns:a16="http://schemas.microsoft.com/office/drawing/2014/main" id="{439F06A3-468A-4715-9067-5A9C67DA154F}"/>
              </a:ext>
            </a:extLst>
          </p:cNvPr>
          <p:cNvGrpSpPr/>
          <p:nvPr/>
        </p:nvGrpSpPr>
        <p:grpSpPr>
          <a:xfrm>
            <a:off x="-215900" y="105648"/>
            <a:ext cx="1745865" cy="1596536"/>
            <a:chOff x="-215900" y="105648"/>
            <a:chExt cx="1745865" cy="1596536"/>
          </a:xfrm>
        </p:grpSpPr>
        <p:sp>
          <p:nvSpPr>
            <p:cNvPr id="422" name="Равнобедренный треугольник 421">
              <a:extLst>
                <a:ext uri="{FF2B5EF4-FFF2-40B4-BE49-F238E27FC236}">
                  <a16:creationId xmlns:a16="http://schemas.microsoft.com/office/drawing/2014/main" id="{B0AC49C8-2CFA-4BF2-9AB4-FA5FF093B54C}"/>
                </a:ext>
              </a:extLst>
            </p:cNvPr>
            <p:cNvSpPr/>
            <p:nvPr/>
          </p:nvSpPr>
          <p:spPr>
            <a:xfrm rot="10800000">
              <a:off x="-215900" y="105648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" name="Равнобедренный треугольник 422">
              <a:extLst>
                <a:ext uri="{FF2B5EF4-FFF2-40B4-BE49-F238E27FC236}">
                  <a16:creationId xmlns:a16="http://schemas.microsoft.com/office/drawing/2014/main" id="{EF21DFF8-CDCF-4A23-B870-0BB1536602F0}"/>
                </a:ext>
              </a:extLst>
            </p:cNvPr>
            <p:cNvSpPr/>
            <p:nvPr/>
          </p:nvSpPr>
          <p:spPr>
            <a:xfrm rot="10800000">
              <a:off x="621723" y="765266"/>
              <a:ext cx="908242" cy="936918"/>
            </a:xfrm>
            <a:prstGeom prst="triangle">
              <a:avLst/>
            </a:prstGeom>
            <a:noFill/>
            <a:ln>
              <a:solidFill>
                <a:srgbClr val="C5BCBD">
                  <a:alpha val="4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1024D3-0812-464C-B0F0-F6E6ED9AE688}"/>
              </a:ext>
            </a:extLst>
          </p:cNvPr>
          <p:cNvGrpSpPr/>
          <p:nvPr/>
        </p:nvGrpSpPr>
        <p:grpSpPr>
          <a:xfrm>
            <a:off x="529286" y="1425750"/>
            <a:ext cx="2934350" cy="1150471"/>
            <a:chOff x="671636" y="2731189"/>
            <a:chExt cx="2934350" cy="1150471"/>
          </a:xfrm>
        </p:grpSpPr>
        <p:sp>
          <p:nvSpPr>
            <p:cNvPr id="425" name="Google Shape;579;p43">
              <a:extLst>
                <a:ext uri="{FF2B5EF4-FFF2-40B4-BE49-F238E27FC236}">
                  <a16:creationId xmlns:a16="http://schemas.microsoft.com/office/drawing/2014/main" id="{08D285CE-F08A-AC4D-9D0F-15D346AC55C8}"/>
                </a:ext>
              </a:extLst>
            </p:cNvPr>
            <p:cNvSpPr txBox="1">
              <a:spLocks/>
            </p:cNvSpPr>
            <p:nvPr/>
          </p:nvSpPr>
          <p:spPr>
            <a:xfrm>
              <a:off x="671636" y="2731189"/>
              <a:ext cx="2934350" cy="4365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Регионализация спроса на перевод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1DFDB47C-FDB7-054C-A84F-90B95CBE8BBB}"/>
                </a:ext>
              </a:extLst>
            </p:cNvPr>
            <p:cNvSpPr txBox="1"/>
            <p:nvPr/>
          </p:nvSpPr>
          <p:spPr>
            <a:xfrm>
              <a:off x="686744" y="3358440"/>
              <a:ext cx="29192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Спрос на перевод в регионах РФ становится более заметным</a:t>
              </a:r>
            </a:p>
          </p:txBody>
        </p:sp>
      </p:grpSp>
      <p:pic>
        <p:nvPicPr>
          <p:cNvPr id="401" name="Picture 400">
            <a:extLst>
              <a:ext uri="{FF2B5EF4-FFF2-40B4-BE49-F238E27FC236}">
                <a16:creationId xmlns:a16="http://schemas.microsoft.com/office/drawing/2014/main" id="{2D017682-0474-8846-BB0F-1BDC6692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245" y="136623"/>
            <a:ext cx="882896" cy="882896"/>
          </a:xfrm>
          <a:prstGeom prst="rect">
            <a:avLst/>
          </a:prstGeom>
        </p:spPr>
      </p:pic>
      <p:grpSp>
        <p:nvGrpSpPr>
          <p:cNvPr id="402" name="Group 401">
            <a:extLst>
              <a:ext uri="{FF2B5EF4-FFF2-40B4-BE49-F238E27FC236}">
                <a16:creationId xmlns:a16="http://schemas.microsoft.com/office/drawing/2014/main" id="{DA16628A-D3EB-2B40-9828-15B648503234}"/>
              </a:ext>
            </a:extLst>
          </p:cNvPr>
          <p:cNvGrpSpPr/>
          <p:nvPr/>
        </p:nvGrpSpPr>
        <p:grpSpPr>
          <a:xfrm>
            <a:off x="334538" y="2870223"/>
            <a:ext cx="3878684" cy="2314964"/>
            <a:chOff x="671635" y="2731189"/>
            <a:chExt cx="3683935" cy="1365915"/>
          </a:xfrm>
        </p:grpSpPr>
        <p:sp>
          <p:nvSpPr>
            <p:cNvPr id="403" name="Google Shape;579;p43">
              <a:extLst>
                <a:ext uri="{FF2B5EF4-FFF2-40B4-BE49-F238E27FC236}">
                  <a16:creationId xmlns:a16="http://schemas.microsoft.com/office/drawing/2014/main" id="{8C27BD45-AA4B-454F-ADB3-168D76A4378D}"/>
                </a:ext>
              </a:extLst>
            </p:cNvPr>
            <p:cNvSpPr txBox="1">
              <a:spLocks/>
            </p:cNvSpPr>
            <p:nvPr/>
          </p:nvSpPr>
          <p:spPr>
            <a:xfrm>
              <a:off x="671635" y="2731189"/>
              <a:ext cx="3683935" cy="4365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Рост роли аудиовизуального перевода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50FD3CC4-370A-E841-9959-EBF83BD7BC18}"/>
                </a:ext>
              </a:extLst>
            </p:cNvPr>
            <p:cNvSpPr txBox="1"/>
            <p:nvPr/>
          </p:nvSpPr>
          <p:spPr>
            <a:xfrm>
              <a:off x="686744" y="3358440"/>
              <a:ext cx="366882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Рост объемов АВП и отток специалистов в области художественного перевода в АВП</a:t>
              </a:r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1005D4D2-A40F-3B40-8158-2D6D8AC84E7F}"/>
              </a:ext>
            </a:extLst>
          </p:cNvPr>
          <p:cNvGrpSpPr/>
          <p:nvPr/>
        </p:nvGrpSpPr>
        <p:grpSpPr>
          <a:xfrm>
            <a:off x="4629436" y="1425750"/>
            <a:ext cx="2934350" cy="1150471"/>
            <a:chOff x="671636" y="2731189"/>
            <a:chExt cx="2934350" cy="1150471"/>
          </a:xfrm>
        </p:grpSpPr>
        <p:sp>
          <p:nvSpPr>
            <p:cNvPr id="430" name="Google Shape;579;p43">
              <a:extLst>
                <a:ext uri="{FF2B5EF4-FFF2-40B4-BE49-F238E27FC236}">
                  <a16:creationId xmlns:a16="http://schemas.microsoft.com/office/drawing/2014/main" id="{33FB0A06-0B5E-0447-988A-DB59895D8073}"/>
                </a:ext>
              </a:extLst>
            </p:cNvPr>
            <p:cNvSpPr txBox="1">
              <a:spLocks/>
            </p:cNvSpPr>
            <p:nvPr/>
          </p:nvSpPr>
          <p:spPr>
            <a:xfrm>
              <a:off x="671636" y="2731189"/>
              <a:ext cx="2934350" cy="4365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 err="1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Коммодитизация</a:t>
              </a: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 и </a:t>
              </a:r>
              <a:r>
                <a:rPr lang="ru-RU" sz="1800" b="1" dirty="0" err="1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цифровизация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14BE0E10-974E-B44B-8546-6CF5E8F773F6}"/>
                </a:ext>
              </a:extLst>
            </p:cNvPr>
            <p:cNvSpPr txBox="1"/>
            <p:nvPr/>
          </p:nvSpPr>
          <p:spPr>
            <a:xfrm>
              <a:off x="686744" y="3358440"/>
              <a:ext cx="29192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Перевод становится более массовым, доступным людям</a:t>
              </a:r>
            </a:p>
          </p:txBody>
        </p: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B15CE51C-1031-B045-BF83-02D805EA27F9}"/>
              </a:ext>
            </a:extLst>
          </p:cNvPr>
          <p:cNvGrpSpPr/>
          <p:nvPr/>
        </p:nvGrpSpPr>
        <p:grpSpPr>
          <a:xfrm>
            <a:off x="4353919" y="3876892"/>
            <a:ext cx="2934961" cy="1390607"/>
            <a:chOff x="656528" y="3727772"/>
            <a:chExt cx="2934961" cy="1390607"/>
          </a:xfrm>
        </p:grpSpPr>
        <p:sp>
          <p:nvSpPr>
            <p:cNvPr id="444" name="Google Shape;579;p43">
              <a:extLst>
                <a:ext uri="{FF2B5EF4-FFF2-40B4-BE49-F238E27FC236}">
                  <a16:creationId xmlns:a16="http://schemas.microsoft.com/office/drawing/2014/main" id="{D25C86D5-2E1A-784A-ACCA-F8D1276BACF7}"/>
                </a:ext>
              </a:extLst>
            </p:cNvPr>
            <p:cNvSpPr txBox="1">
              <a:spLocks/>
            </p:cNvSpPr>
            <p:nvPr/>
          </p:nvSpPr>
          <p:spPr>
            <a:xfrm>
              <a:off x="656528" y="3727772"/>
              <a:ext cx="2934350" cy="4365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Автоматизация 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96F36530-2447-6044-9A06-3D82B4AE297B}"/>
                </a:ext>
              </a:extLst>
            </p:cNvPr>
            <p:cNvSpPr txBox="1"/>
            <p:nvPr/>
          </p:nvSpPr>
          <p:spPr>
            <a:xfrm>
              <a:off x="672247" y="4164272"/>
              <a:ext cx="291924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Появление все большего количества программ для перевода и поддержки перевода.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CAT, MT, AI</a:t>
              </a:r>
              <a:endPara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024F5A1F-799D-044D-889E-73B757A963F1}"/>
              </a:ext>
            </a:extLst>
          </p:cNvPr>
          <p:cNvGrpSpPr/>
          <p:nvPr/>
        </p:nvGrpSpPr>
        <p:grpSpPr>
          <a:xfrm>
            <a:off x="7727685" y="1425750"/>
            <a:ext cx="3369806" cy="1365915"/>
            <a:chOff x="671636" y="2731189"/>
            <a:chExt cx="3369806" cy="1365915"/>
          </a:xfrm>
        </p:grpSpPr>
        <p:sp>
          <p:nvSpPr>
            <p:cNvPr id="453" name="Google Shape;579;p43">
              <a:extLst>
                <a:ext uri="{FF2B5EF4-FFF2-40B4-BE49-F238E27FC236}">
                  <a16:creationId xmlns:a16="http://schemas.microsoft.com/office/drawing/2014/main" id="{43719BD5-E2B6-464A-BB88-44B55412ED0D}"/>
                </a:ext>
              </a:extLst>
            </p:cNvPr>
            <p:cNvSpPr txBox="1">
              <a:spLocks/>
            </p:cNvSpPr>
            <p:nvPr/>
          </p:nvSpPr>
          <p:spPr>
            <a:xfrm>
              <a:off x="671636" y="2731189"/>
              <a:ext cx="2934350" cy="4365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 err="1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Коммьюнитизация</a:t>
              </a: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ru-RU" sz="1800" b="1" dirty="0" err="1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профсообщества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91B66EAA-64E7-4C4B-AA23-A7B29E64F01F}"/>
                </a:ext>
              </a:extLst>
            </p:cNvPr>
            <p:cNvSpPr txBox="1"/>
            <p:nvPr/>
          </p:nvSpPr>
          <p:spPr>
            <a:xfrm>
              <a:off x="686744" y="3358440"/>
              <a:ext cx="335469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Расширение взаимодействия внутри </a:t>
              </a:r>
              <a:r>
                <a:rPr lang="ru-RU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профсообщества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Общение компаний с вузами, клиентами, </a:t>
              </a:r>
              <a:r>
                <a:rPr lang="ru-RU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фрилансерами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1BD91FE9-D07B-EC45-B1E1-503203012006}"/>
              </a:ext>
            </a:extLst>
          </p:cNvPr>
          <p:cNvGrpSpPr/>
          <p:nvPr/>
        </p:nvGrpSpPr>
        <p:grpSpPr>
          <a:xfrm>
            <a:off x="7783829" y="3256786"/>
            <a:ext cx="3653281" cy="1534727"/>
            <a:chOff x="720226" y="3117752"/>
            <a:chExt cx="3653281" cy="1534727"/>
          </a:xfrm>
        </p:grpSpPr>
        <p:sp>
          <p:nvSpPr>
            <p:cNvPr id="456" name="Google Shape;579;p43">
              <a:extLst>
                <a:ext uri="{FF2B5EF4-FFF2-40B4-BE49-F238E27FC236}">
                  <a16:creationId xmlns:a16="http://schemas.microsoft.com/office/drawing/2014/main" id="{5FE04A33-619C-F043-B002-CEC6D979F2FB}"/>
                </a:ext>
              </a:extLst>
            </p:cNvPr>
            <p:cNvSpPr txBox="1">
              <a:spLocks/>
            </p:cNvSpPr>
            <p:nvPr/>
          </p:nvSpPr>
          <p:spPr>
            <a:xfrm>
              <a:off x="720226" y="3117752"/>
              <a:ext cx="3653281" cy="620106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Инклюзия + </a:t>
              </a:r>
              <a:r>
                <a:rPr lang="ru-RU" sz="1800" b="1" dirty="0" err="1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межсемиотический</a:t>
              </a: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 перевод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6B58382E-3004-DF48-BEAE-D8626DF3B6B1}"/>
                </a:ext>
              </a:extLst>
            </p:cNvPr>
            <p:cNvSpPr txBox="1"/>
            <p:nvPr/>
          </p:nvSpPr>
          <p:spPr>
            <a:xfrm>
              <a:off x="720226" y="3913815"/>
              <a:ext cx="291924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Перевод с жестового языка, </a:t>
              </a:r>
              <a:r>
                <a:rPr lang="ru-RU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тифлокомментирование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цифровая доступность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422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583;p43">
            <a:extLst>
              <a:ext uri="{FF2B5EF4-FFF2-40B4-BE49-F238E27FC236}">
                <a16:creationId xmlns:a16="http://schemas.microsoft.com/office/drawing/2014/main" id="{F65AC5F5-DC7C-4301-8DDA-BD43147CD52C}"/>
              </a:ext>
            </a:extLst>
          </p:cNvPr>
          <p:cNvSpPr txBox="1">
            <a:spLocks/>
          </p:cNvSpPr>
          <p:nvPr/>
        </p:nvSpPr>
        <p:spPr>
          <a:xfrm>
            <a:off x="1869941" y="269488"/>
            <a:ext cx="6369813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005D9E"/>
                </a:solidFill>
                <a:latin typeface="Tahoma Bold"/>
                <a:ea typeface="Montserrat Light"/>
                <a:cs typeface="Montserrat Light"/>
                <a:sym typeface="Montserrat Light"/>
              </a:rPr>
              <a:t>Тренды</a:t>
            </a:r>
            <a:r>
              <a:rPr lang="ru-RU" sz="2800" b="1" dirty="0">
                <a:latin typeface="Tahoma Bold"/>
                <a:ea typeface="Montserrat Light"/>
                <a:cs typeface="Montserrat Light"/>
                <a:sym typeface="Montserrat Light"/>
              </a:rPr>
              <a:t> (2010 – 2020)</a:t>
            </a:r>
            <a:endParaRPr lang="ru-RU" sz="2800" b="1" dirty="0">
              <a:solidFill>
                <a:srgbClr val="006FB3"/>
              </a:solidFill>
              <a:latin typeface="Tahoma Bold"/>
            </a:endParaRPr>
          </a:p>
        </p:txBody>
      </p:sp>
      <p:grpSp>
        <p:nvGrpSpPr>
          <p:cNvPr id="410" name="Группа 409">
            <a:extLst>
              <a:ext uri="{FF2B5EF4-FFF2-40B4-BE49-F238E27FC236}">
                <a16:creationId xmlns:a16="http://schemas.microsoft.com/office/drawing/2014/main" id="{5A6FB81A-E015-4F07-B55E-C1A85FA6E57A}"/>
              </a:ext>
            </a:extLst>
          </p:cNvPr>
          <p:cNvGrpSpPr/>
          <p:nvPr/>
        </p:nvGrpSpPr>
        <p:grpSpPr>
          <a:xfrm>
            <a:off x="-1552037" y="4601150"/>
            <a:ext cx="14321197" cy="2712438"/>
            <a:chOff x="-1841968" y="4601150"/>
            <a:chExt cx="14321197" cy="2712438"/>
          </a:xfrm>
        </p:grpSpPr>
        <p:sp>
          <p:nvSpPr>
            <p:cNvPr id="413" name="Равнобедренный треугольник 412">
              <a:extLst>
                <a:ext uri="{FF2B5EF4-FFF2-40B4-BE49-F238E27FC236}">
                  <a16:creationId xmlns:a16="http://schemas.microsoft.com/office/drawing/2014/main" id="{234BFF25-0F45-49B4-9955-EE80F703792E}"/>
                </a:ext>
              </a:extLst>
            </p:cNvPr>
            <p:cNvSpPr/>
            <p:nvPr/>
          </p:nvSpPr>
          <p:spPr>
            <a:xfrm rot="10800000">
              <a:off x="10521418" y="5043132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" name="Равнобедренный треугольник 410">
              <a:extLst>
                <a:ext uri="{FF2B5EF4-FFF2-40B4-BE49-F238E27FC236}">
                  <a16:creationId xmlns:a16="http://schemas.microsoft.com/office/drawing/2014/main" id="{888C0A07-D943-4221-9CFE-6128AF0AADCC}"/>
                </a:ext>
              </a:extLst>
            </p:cNvPr>
            <p:cNvSpPr/>
            <p:nvPr/>
          </p:nvSpPr>
          <p:spPr>
            <a:xfrm rot="21266515">
              <a:off x="9663857" y="5849565"/>
              <a:ext cx="1670580" cy="1431000"/>
            </a:xfrm>
            <a:prstGeom prst="triangle">
              <a:avLst>
                <a:gd name="adj" fmla="val 55810"/>
              </a:avLst>
            </a:prstGeom>
            <a:gradFill>
              <a:gsLst>
                <a:gs pos="0">
                  <a:schemeClr val="bg1">
                    <a:lumMod val="85000"/>
                    <a:alpha val="16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>
              <a:extLst>
                <a:ext uri="{FF2B5EF4-FFF2-40B4-BE49-F238E27FC236}">
                  <a16:creationId xmlns:a16="http://schemas.microsoft.com/office/drawing/2014/main" id="{F7F3D7C9-A7FC-4022-A471-9F3B2AE22179}"/>
                </a:ext>
              </a:extLst>
            </p:cNvPr>
            <p:cNvSpPr/>
            <p:nvPr/>
          </p:nvSpPr>
          <p:spPr>
            <a:xfrm>
              <a:off x="-1841968" y="4601150"/>
              <a:ext cx="3683935" cy="2314964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7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Равнобедренный треугольник 415">
              <a:extLst>
                <a:ext uri="{FF2B5EF4-FFF2-40B4-BE49-F238E27FC236}">
                  <a16:creationId xmlns:a16="http://schemas.microsoft.com/office/drawing/2014/main" id="{6A8AEC4A-B778-4898-A5EC-0FC1F28DBF4C}"/>
                </a:ext>
              </a:extLst>
            </p:cNvPr>
            <p:cNvSpPr/>
            <p:nvPr/>
          </p:nvSpPr>
          <p:spPr>
            <a:xfrm rot="20920911">
              <a:off x="225140" y="5612904"/>
              <a:ext cx="2072554" cy="1580943"/>
            </a:xfrm>
            <a:prstGeom prst="triangle">
              <a:avLst/>
            </a:prstGeom>
            <a:noFill/>
            <a:ln>
              <a:solidFill>
                <a:srgbClr val="C5BCBD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Равнобедренный треугольник 416">
              <a:extLst>
                <a:ext uri="{FF2B5EF4-FFF2-40B4-BE49-F238E27FC236}">
                  <a16:creationId xmlns:a16="http://schemas.microsoft.com/office/drawing/2014/main" id="{C433DB2C-B375-4CD0-9EA1-6DF7B09E1F87}"/>
                </a:ext>
              </a:extLst>
            </p:cNvPr>
            <p:cNvSpPr/>
            <p:nvPr/>
          </p:nvSpPr>
          <p:spPr>
            <a:xfrm>
              <a:off x="8679648" y="4870406"/>
              <a:ext cx="3012210" cy="2443182"/>
            </a:xfrm>
            <a:prstGeom prst="triangle">
              <a:avLst/>
            </a:prstGeom>
            <a:noFill/>
            <a:ln>
              <a:solidFill>
                <a:srgbClr val="C5BCBD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Равнобедренный треугольник 417">
              <a:extLst>
                <a:ext uri="{FF2B5EF4-FFF2-40B4-BE49-F238E27FC236}">
                  <a16:creationId xmlns:a16="http://schemas.microsoft.com/office/drawing/2014/main" id="{60B9A272-D613-4AA9-8340-CA20219760AC}"/>
                </a:ext>
              </a:extLst>
            </p:cNvPr>
            <p:cNvSpPr/>
            <p:nvPr/>
          </p:nvSpPr>
          <p:spPr>
            <a:xfrm>
              <a:off x="11294709" y="5855886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Равнобедренный треугольник 418">
              <a:extLst>
                <a:ext uri="{FF2B5EF4-FFF2-40B4-BE49-F238E27FC236}">
                  <a16:creationId xmlns:a16="http://schemas.microsoft.com/office/drawing/2014/main" id="{9ADCE58B-0911-4756-8023-9B36B5B812C0}"/>
                </a:ext>
              </a:extLst>
            </p:cNvPr>
            <p:cNvSpPr/>
            <p:nvPr/>
          </p:nvSpPr>
          <p:spPr>
            <a:xfrm rot="21189702">
              <a:off x="-495362" y="4925197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1024D3-0812-464C-B0F0-F6E6ED9AE688}"/>
              </a:ext>
            </a:extLst>
          </p:cNvPr>
          <p:cNvGrpSpPr/>
          <p:nvPr/>
        </p:nvGrpSpPr>
        <p:grpSpPr>
          <a:xfrm>
            <a:off x="544394" y="1425749"/>
            <a:ext cx="3321024" cy="1150472"/>
            <a:chOff x="686744" y="2731188"/>
            <a:chExt cx="3321024" cy="1150472"/>
          </a:xfrm>
        </p:grpSpPr>
        <p:sp>
          <p:nvSpPr>
            <p:cNvPr id="425" name="Google Shape;579;p43">
              <a:extLst>
                <a:ext uri="{FF2B5EF4-FFF2-40B4-BE49-F238E27FC236}">
                  <a16:creationId xmlns:a16="http://schemas.microsoft.com/office/drawing/2014/main" id="{08D285CE-F08A-AC4D-9D0F-15D346AC55C8}"/>
                </a:ext>
              </a:extLst>
            </p:cNvPr>
            <p:cNvSpPr txBox="1">
              <a:spLocks/>
            </p:cNvSpPr>
            <p:nvPr/>
          </p:nvSpPr>
          <p:spPr>
            <a:xfrm>
              <a:off x="686744" y="2731188"/>
              <a:ext cx="3321024" cy="59399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Внутригосударственный перевод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1DFDB47C-FDB7-054C-A84F-90B95CBE8BBB}"/>
                </a:ext>
              </a:extLst>
            </p:cNvPr>
            <p:cNvSpPr txBox="1"/>
            <p:nvPr/>
          </p:nvSpPr>
          <p:spPr>
            <a:xfrm>
              <a:off x="686744" y="3358440"/>
              <a:ext cx="29192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Появление интереса к языкам народов России</a:t>
              </a:r>
            </a:p>
          </p:txBody>
        </p:sp>
      </p:grpSp>
      <p:pic>
        <p:nvPicPr>
          <p:cNvPr id="401" name="Picture 400">
            <a:extLst>
              <a:ext uri="{FF2B5EF4-FFF2-40B4-BE49-F238E27FC236}">
                <a16:creationId xmlns:a16="http://schemas.microsoft.com/office/drawing/2014/main" id="{2D017682-0474-8846-BB0F-1BDC6692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245" y="136623"/>
            <a:ext cx="882896" cy="882896"/>
          </a:xfrm>
          <a:prstGeom prst="rect">
            <a:avLst/>
          </a:prstGeom>
        </p:spPr>
      </p:pic>
      <p:grpSp>
        <p:nvGrpSpPr>
          <p:cNvPr id="424" name="Group 423">
            <a:extLst>
              <a:ext uri="{FF2B5EF4-FFF2-40B4-BE49-F238E27FC236}">
                <a16:creationId xmlns:a16="http://schemas.microsoft.com/office/drawing/2014/main" id="{1005D4D2-A40F-3B40-8158-2D6D8AC84E7F}"/>
              </a:ext>
            </a:extLst>
          </p:cNvPr>
          <p:cNvGrpSpPr/>
          <p:nvPr/>
        </p:nvGrpSpPr>
        <p:grpSpPr>
          <a:xfrm>
            <a:off x="4629436" y="1335154"/>
            <a:ext cx="2934350" cy="1241067"/>
            <a:chOff x="671636" y="2640593"/>
            <a:chExt cx="2934350" cy="1241067"/>
          </a:xfrm>
        </p:grpSpPr>
        <p:sp>
          <p:nvSpPr>
            <p:cNvPr id="430" name="Google Shape;579;p43">
              <a:extLst>
                <a:ext uri="{FF2B5EF4-FFF2-40B4-BE49-F238E27FC236}">
                  <a16:creationId xmlns:a16="http://schemas.microsoft.com/office/drawing/2014/main" id="{33FB0A06-0B5E-0447-988A-DB59895D8073}"/>
                </a:ext>
              </a:extLst>
            </p:cNvPr>
            <p:cNvSpPr txBox="1">
              <a:spLocks/>
            </p:cNvSpPr>
            <p:nvPr/>
          </p:nvSpPr>
          <p:spPr>
            <a:xfrm>
              <a:off x="671636" y="2640593"/>
              <a:ext cx="2934350" cy="684594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Регламентация и стандартизация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14BE0E10-974E-B44B-8546-6CF5E8F773F6}"/>
                </a:ext>
              </a:extLst>
            </p:cNvPr>
            <p:cNvSpPr txBox="1"/>
            <p:nvPr/>
          </p:nvSpPr>
          <p:spPr>
            <a:xfrm>
              <a:off x="686744" y="3358440"/>
              <a:ext cx="29192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Систематизация процессов, их документальное оформление</a:t>
              </a: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024F5A1F-799D-044D-889E-73B757A963F1}"/>
              </a:ext>
            </a:extLst>
          </p:cNvPr>
          <p:cNvGrpSpPr/>
          <p:nvPr/>
        </p:nvGrpSpPr>
        <p:grpSpPr>
          <a:xfrm>
            <a:off x="7727685" y="1425750"/>
            <a:ext cx="3369806" cy="1365915"/>
            <a:chOff x="671636" y="2731189"/>
            <a:chExt cx="3369806" cy="1365915"/>
          </a:xfrm>
        </p:grpSpPr>
        <p:sp>
          <p:nvSpPr>
            <p:cNvPr id="453" name="Google Shape;579;p43">
              <a:extLst>
                <a:ext uri="{FF2B5EF4-FFF2-40B4-BE49-F238E27FC236}">
                  <a16:creationId xmlns:a16="http://schemas.microsoft.com/office/drawing/2014/main" id="{43719BD5-E2B6-464A-BB88-44B55412ED0D}"/>
                </a:ext>
              </a:extLst>
            </p:cNvPr>
            <p:cNvSpPr txBox="1">
              <a:spLocks/>
            </p:cNvSpPr>
            <p:nvPr/>
          </p:nvSpPr>
          <p:spPr>
            <a:xfrm>
              <a:off x="671636" y="2731189"/>
              <a:ext cx="2934350" cy="4365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Усиление роли восточных языков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91B66EAA-64E7-4C4B-AA23-A7B29E64F01F}"/>
                </a:ext>
              </a:extLst>
            </p:cNvPr>
            <p:cNvSpPr txBox="1"/>
            <p:nvPr/>
          </p:nvSpPr>
          <p:spPr>
            <a:xfrm>
              <a:off x="686744" y="3358440"/>
              <a:ext cx="335469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Возрастает спрос на перевод с восточных языков, увеличение числа специалистов</a:t>
              </a:r>
            </a:p>
          </p:txBody>
        </p:sp>
      </p:grpSp>
      <p:sp>
        <p:nvSpPr>
          <p:cNvPr id="43" name="Google Shape;579;p43">
            <a:extLst>
              <a:ext uri="{FF2B5EF4-FFF2-40B4-BE49-F238E27FC236}">
                <a16:creationId xmlns:a16="http://schemas.microsoft.com/office/drawing/2014/main" id="{77B6A57A-1E46-EB45-82BF-1AEE90B4C3D1}"/>
              </a:ext>
            </a:extLst>
          </p:cNvPr>
          <p:cNvSpPr txBox="1">
            <a:spLocks/>
          </p:cNvSpPr>
          <p:nvPr/>
        </p:nvSpPr>
        <p:spPr>
          <a:xfrm>
            <a:off x="544394" y="4211190"/>
            <a:ext cx="3697789" cy="83194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rPr>
              <a:t>Расширение границ профессии переводчика</a:t>
            </a:r>
            <a:endParaRPr lang="en-US" sz="1800" b="1" dirty="0">
              <a:solidFill>
                <a:srgbClr val="006FB3"/>
              </a:solidFill>
              <a:latin typeface="Tahoma Bold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ACB06E-4B4C-4346-8D71-0A65960D5C22}"/>
              </a:ext>
            </a:extLst>
          </p:cNvPr>
          <p:cNvGrpSpPr/>
          <p:nvPr/>
        </p:nvGrpSpPr>
        <p:grpSpPr>
          <a:xfrm>
            <a:off x="558248" y="2907319"/>
            <a:ext cx="3683935" cy="1150471"/>
            <a:chOff x="671635" y="2731189"/>
            <a:chExt cx="3683935" cy="1150471"/>
          </a:xfrm>
        </p:grpSpPr>
        <p:sp>
          <p:nvSpPr>
            <p:cNvPr id="46" name="Google Shape;579;p43">
              <a:extLst>
                <a:ext uri="{FF2B5EF4-FFF2-40B4-BE49-F238E27FC236}">
                  <a16:creationId xmlns:a16="http://schemas.microsoft.com/office/drawing/2014/main" id="{4FE7B75A-29D4-F947-A385-1C8BA6080E60}"/>
                </a:ext>
              </a:extLst>
            </p:cNvPr>
            <p:cNvSpPr txBox="1">
              <a:spLocks/>
            </p:cNvSpPr>
            <p:nvPr/>
          </p:nvSpPr>
          <p:spPr>
            <a:xfrm>
              <a:off x="671635" y="2731189"/>
              <a:ext cx="3683935" cy="4365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Рост МКК как составной части </a:t>
              </a:r>
              <a:r>
                <a:rPr lang="ru-RU" sz="1800" b="1" dirty="0" err="1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профподготовки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8AB29DA-3A1A-AD4F-BE3E-1ABE04AA391B}"/>
                </a:ext>
              </a:extLst>
            </p:cNvPr>
            <p:cNvSpPr txBox="1"/>
            <p:nvPr/>
          </p:nvSpPr>
          <p:spPr>
            <a:xfrm>
              <a:off x="686744" y="3358440"/>
              <a:ext cx="36688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Роль межкультурной коммуникации неуклонно растет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2D6B4A-3EE8-CF41-AA0D-3106E2569779}"/>
              </a:ext>
            </a:extLst>
          </p:cNvPr>
          <p:cNvGrpSpPr/>
          <p:nvPr/>
        </p:nvGrpSpPr>
        <p:grpSpPr>
          <a:xfrm>
            <a:off x="4629436" y="2907318"/>
            <a:ext cx="2948815" cy="2012247"/>
            <a:chOff x="657171" y="2731188"/>
            <a:chExt cx="2948815" cy="2012247"/>
          </a:xfrm>
        </p:grpSpPr>
        <p:sp>
          <p:nvSpPr>
            <p:cNvPr id="49" name="Google Shape;579;p43">
              <a:extLst>
                <a:ext uri="{FF2B5EF4-FFF2-40B4-BE49-F238E27FC236}">
                  <a16:creationId xmlns:a16="http://schemas.microsoft.com/office/drawing/2014/main" id="{AB4AE9E7-6E40-224B-BDAB-416F9EBC7BB4}"/>
                </a:ext>
              </a:extLst>
            </p:cNvPr>
            <p:cNvSpPr txBox="1">
              <a:spLocks/>
            </p:cNvSpPr>
            <p:nvPr/>
          </p:nvSpPr>
          <p:spPr>
            <a:xfrm>
              <a:off x="657171" y="2731188"/>
              <a:ext cx="2948815" cy="684593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Снижение качества текста</a:t>
              </a:r>
              <a:r>
                <a:rPr lang="en-US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/</a:t>
              </a: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контента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333526-26E1-FE4D-A40D-931072D43DB0}"/>
                </a:ext>
              </a:extLst>
            </p:cNvPr>
            <p:cNvSpPr txBox="1"/>
            <p:nvPr/>
          </p:nvSpPr>
          <p:spPr>
            <a:xfrm>
              <a:off x="686744" y="3358440"/>
              <a:ext cx="2919242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Качество как исходного текста для перевода, так и качества самого итогового перевода. В том числе по причине того, что переводом занимаются люди без </a:t>
              </a:r>
              <a:r>
                <a:rPr lang="ru-RU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проф.образования</a:t>
              </a:r>
              <a:endPara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CB6FD1-2816-2B48-908E-7037FC269E75}"/>
              </a:ext>
            </a:extLst>
          </p:cNvPr>
          <p:cNvGrpSpPr/>
          <p:nvPr/>
        </p:nvGrpSpPr>
        <p:grpSpPr>
          <a:xfrm>
            <a:off x="7742793" y="2907318"/>
            <a:ext cx="4228787" cy="1581359"/>
            <a:chOff x="635119" y="2731188"/>
            <a:chExt cx="4228787" cy="1581359"/>
          </a:xfrm>
        </p:grpSpPr>
        <p:sp>
          <p:nvSpPr>
            <p:cNvPr id="52" name="Google Shape;579;p43">
              <a:extLst>
                <a:ext uri="{FF2B5EF4-FFF2-40B4-BE49-F238E27FC236}">
                  <a16:creationId xmlns:a16="http://schemas.microsoft.com/office/drawing/2014/main" id="{5D9402DE-AA59-5046-86B3-279B5AA23E8F}"/>
                </a:ext>
              </a:extLst>
            </p:cNvPr>
            <p:cNvSpPr txBox="1">
              <a:spLocks/>
            </p:cNvSpPr>
            <p:nvPr/>
          </p:nvSpPr>
          <p:spPr>
            <a:xfrm>
              <a:off x="635119" y="2731188"/>
              <a:ext cx="4228787" cy="613241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Рост доверия автоматизированному переводу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D74FE46-AC7A-1349-98CA-68D5E7D80E04}"/>
                </a:ext>
              </a:extLst>
            </p:cNvPr>
            <p:cNvSpPr txBox="1"/>
            <p:nvPr/>
          </p:nvSpPr>
          <p:spPr>
            <a:xfrm>
              <a:off x="686744" y="3358440"/>
              <a:ext cx="366882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лет назад мы отрицали возможность его использования, проще было перевести самому. Сейчас активно используем, но остается вопрос качества</a:t>
              </a:r>
            </a:p>
          </p:txBody>
        </p:sp>
      </p:grpSp>
      <p:sp>
        <p:nvSpPr>
          <p:cNvPr id="54" name="Google Shape;579;p43">
            <a:extLst>
              <a:ext uri="{FF2B5EF4-FFF2-40B4-BE49-F238E27FC236}">
                <a16:creationId xmlns:a16="http://schemas.microsoft.com/office/drawing/2014/main" id="{FE597482-16B1-9D4C-9BA8-C83CDF68EB07}"/>
              </a:ext>
            </a:extLst>
          </p:cNvPr>
          <p:cNvSpPr txBox="1">
            <a:spLocks/>
          </p:cNvSpPr>
          <p:nvPr/>
        </p:nvSpPr>
        <p:spPr>
          <a:xfrm>
            <a:off x="7949818" y="4905713"/>
            <a:ext cx="3650197" cy="7368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rPr>
              <a:t>Удаленный устный и письменный перевод</a:t>
            </a:r>
            <a:endParaRPr lang="en-US" sz="1800" b="1" dirty="0">
              <a:solidFill>
                <a:srgbClr val="006FB3"/>
              </a:solidFill>
              <a:latin typeface="Tahoma Bold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96676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583;p43">
            <a:extLst>
              <a:ext uri="{FF2B5EF4-FFF2-40B4-BE49-F238E27FC236}">
                <a16:creationId xmlns:a16="http://schemas.microsoft.com/office/drawing/2014/main" id="{F65AC5F5-DC7C-4301-8DDA-BD43147CD52C}"/>
              </a:ext>
            </a:extLst>
          </p:cNvPr>
          <p:cNvSpPr txBox="1">
            <a:spLocks/>
          </p:cNvSpPr>
          <p:nvPr/>
        </p:nvSpPr>
        <p:spPr>
          <a:xfrm>
            <a:off x="1869941" y="269488"/>
            <a:ext cx="6369813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005D9E"/>
                </a:solidFill>
                <a:latin typeface="Tahoma Bold"/>
                <a:ea typeface="Montserrat Light"/>
                <a:cs typeface="Montserrat Light"/>
                <a:sym typeface="Montserrat Light"/>
              </a:rPr>
              <a:t>ТОП-10 Трендов</a:t>
            </a:r>
            <a:r>
              <a:rPr lang="ru-RU" sz="2800" b="1" dirty="0">
                <a:latin typeface="Tahoma Bold"/>
                <a:ea typeface="Montserrat Light"/>
                <a:cs typeface="Montserrat Light"/>
                <a:sym typeface="Montserrat Light"/>
              </a:rPr>
              <a:t> 2021 – 2040</a:t>
            </a:r>
            <a:endParaRPr lang="ru-RU" sz="2800" b="1" dirty="0">
              <a:solidFill>
                <a:srgbClr val="006FB3"/>
              </a:solidFill>
              <a:latin typeface="Tahoma Bold"/>
            </a:endParaRPr>
          </a:p>
        </p:txBody>
      </p:sp>
      <p:grpSp>
        <p:nvGrpSpPr>
          <p:cNvPr id="410" name="Группа 409">
            <a:extLst>
              <a:ext uri="{FF2B5EF4-FFF2-40B4-BE49-F238E27FC236}">
                <a16:creationId xmlns:a16="http://schemas.microsoft.com/office/drawing/2014/main" id="{5A6FB81A-E015-4F07-B55E-C1A85FA6E57A}"/>
              </a:ext>
            </a:extLst>
          </p:cNvPr>
          <p:cNvGrpSpPr/>
          <p:nvPr/>
        </p:nvGrpSpPr>
        <p:grpSpPr>
          <a:xfrm>
            <a:off x="-1841968" y="4601150"/>
            <a:ext cx="14321197" cy="2712438"/>
            <a:chOff x="-1841968" y="4601150"/>
            <a:chExt cx="14321197" cy="2712438"/>
          </a:xfrm>
        </p:grpSpPr>
        <p:sp>
          <p:nvSpPr>
            <p:cNvPr id="413" name="Равнобедренный треугольник 412">
              <a:extLst>
                <a:ext uri="{FF2B5EF4-FFF2-40B4-BE49-F238E27FC236}">
                  <a16:creationId xmlns:a16="http://schemas.microsoft.com/office/drawing/2014/main" id="{234BFF25-0F45-49B4-9955-EE80F703792E}"/>
                </a:ext>
              </a:extLst>
            </p:cNvPr>
            <p:cNvSpPr/>
            <p:nvPr/>
          </p:nvSpPr>
          <p:spPr>
            <a:xfrm rot="10800000">
              <a:off x="10521418" y="5043132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" name="Равнобедренный треугольник 410">
              <a:extLst>
                <a:ext uri="{FF2B5EF4-FFF2-40B4-BE49-F238E27FC236}">
                  <a16:creationId xmlns:a16="http://schemas.microsoft.com/office/drawing/2014/main" id="{888C0A07-D943-4221-9CFE-6128AF0AADCC}"/>
                </a:ext>
              </a:extLst>
            </p:cNvPr>
            <p:cNvSpPr/>
            <p:nvPr/>
          </p:nvSpPr>
          <p:spPr>
            <a:xfrm rot="21266515">
              <a:off x="9663857" y="5849565"/>
              <a:ext cx="1670580" cy="1431000"/>
            </a:xfrm>
            <a:prstGeom prst="triangle">
              <a:avLst>
                <a:gd name="adj" fmla="val 55810"/>
              </a:avLst>
            </a:prstGeom>
            <a:gradFill>
              <a:gsLst>
                <a:gs pos="0">
                  <a:schemeClr val="bg1">
                    <a:lumMod val="85000"/>
                    <a:alpha val="16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>
              <a:extLst>
                <a:ext uri="{FF2B5EF4-FFF2-40B4-BE49-F238E27FC236}">
                  <a16:creationId xmlns:a16="http://schemas.microsoft.com/office/drawing/2014/main" id="{F7F3D7C9-A7FC-4022-A471-9F3B2AE22179}"/>
                </a:ext>
              </a:extLst>
            </p:cNvPr>
            <p:cNvSpPr/>
            <p:nvPr/>
          </p:nvSpPr>
          <p:spPr>
            <a:xfrm>
              <a:off x="-1841968" y="4601150"/>
              <a:ext cx="3683935" cy="2314964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7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Равнобедренный треугольник 415">
              <a:extLst>
                <a:ext uri="{FF2B5EF4-FFF2-40B4-BE49-F238E27FC236}">
                  <a16:creationId xmlns:a16="http://schemas.microsoft.com/office/drawing/2014/main" id="{6A8AEC4A-B778-4898-A5EC-0FC1F28DBF4C}"/>
                </a:ext>
              </a:extLst>
            </p:cNvPr>
            <p:cNvSpPr/>
            <p:nvPr/>
          </p:nvSpPr>
          <p:spPr>
            <a:xfrm rot="20920911">
              <a:off x="225140" y="5612904"/>
              <a:ext cx="2072554" cy="1580943"/>
            </a:xfrm>
            <a:prstGeom prst="triangle">
              <a:avLst/>
            </a:prstGeom>
            <a:noFill/>
            <a:ln>
              <a:solidFill>
                <a:srgbClr val="C5BCBD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Равнобедренный треугольник 416">
              <a:extLst>
                <a:ext uri="{FF2B5EF4-FFF2-40B4-BE49-F238E27FC236}">
                  <a16:creationId xmlns:a16="http://schemas.microsoft.com/office/drawing/2014/main" id="{C433DB2C-B375-4CD0-9EA1-6DF7B09E1F87}"/>
                </a:ext>
              </a:extLst>
            </p:cNvPr>
            <p:cNvSpPr/>
            <p:nvPr/>
          </p:nvSpPr>
          <p:spPr>
            <a:xfrm>
              <a:off x="8679648" y="4870406"/>
              <a:ext cx="3012210" cy="2443182"/>
            </a:xfrm>
            <a:prstGeom prst="triangle">
              <a:avLst/>
            </a:prstGeom>
            <a:noFill/>
            <a:ln>
              <a:solidFill>
                <a:srgbClr val="C5BCBD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Равнобедренный треугольник 417">
              <a:extLst>
                <a:ext uri="{FF2B5EF4-FFF2-40B4-BE49-F238E27FC236}">
                  <a16:creationId xmlns:a16="http://schemas.microsoft.com/office/drawing/2014/main" id="{60B9A272-D613-4AA9-8340-CA20219760AC}"/>
                </a:ext>
              </a:extLst>
            </p:cNvPr>
            <p:cNvSpPr/>
            <p:nvPr/>
          </p:nvSpPr>
          <p:spPr>
            <a:xfrm>
              <a:off x="11294709" y="5855886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Равнобедренный треугольник 418">
              <a:extLst>
                <a:ext uri="{FF2B5EF4-FFF2-40B4-BE49-F238E27FC236}">
                  <a16:creationId xmlns:a16="http://schemas.microsoft.com/office/drawing/2014/main" id="{9ADCE58B-0911-4756-8023-9B36B5B812C0}"/>
                </a:ext>
              </a:extLst>
            </p:cNvPr>
            <p:cNvSpPr/>
            <p:nvPr/>
          </p:nvSpPr>
          <p:spPr>
            <a:xfrm rot="21189702">
              <a:off x="-495362" y="4925197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1" name="Группа 420">
            <a:extLst>
              <a:ext uri="{FF2B5EF4-FFF2-40B4-BE49-F238E27FC236}">
                <a16:creationId xmlns:a16="http://schemas.microsoft.com/office/drawing/2014/main" id="{439F06A3-468A-4715-9067-5A9C67DA154F}"/>
              </a:ext>
            </a:extLst>
          </p:cNvPr>
          <p:cNvGrpSpPr/>
          <p:nvPr/>
        </p:nvGrpSpPr>
        <p:grpSpPr>
          <a:xfrm>
            <a:off x="-215900" y="105648"/>
            <a:ext cx="1745865" cy="1596536"/>
            <a:chOff x="-215900" y="105648"/>
            <a:chExt cx="1745865" cy="1596536"/>
          </a:xfrm>
        </p:grpSpPr>
        <p:sp>
          <p:nvSpPr>
            <p:cNvPr id="422" name="Равнобедренный треугольник 421">
              <a:extLst>
                <a:ext uri="{FF2B5EF4-FFF2-40B4-BE49-F238E27FC236}">
                  <a16:creationId xmlns:a16="http://schemas.microsoft.com/office/drawing/2014/main" id="{B0AC49C8-2CFA-4BF2-9AB4-FA5FF093B54C}"/>
                </a:ext>
              </a:extLst>
            </p:cNvPr>
            <p:cNvSpPr/>
            <p:nvPr/>
          </p:nvSpPr>
          <p:spPr>
            <a:xfrm rot="10800000">
              <a:off x="-215900" y="105648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" name="Равнобедренный треугольник 422">
              <a:extLst>
                <a:ext uri="{FF2B5EF4-FFF2-40B4-BE49-F238E27FC236}">
                  <a16:creationId xmlns:a16="http://schemas.microsoft.com/office/drawing/2014/main" id="{EF21DFF8-CDCF-4A23-B870-0BB1536602F0}"/>
                </a:ext>
              </a:extLst>
            </p:cNvPr>
            <p:cNvSpPr/>
            <p:nvPr/>
          </p:nvSpPr>
          <p:spPr>
            <a:xfrm rot="10800000">
              <a:off x="621723" y="765266"/>
              <a:ext cx="908242" cy="936918"/>
            </a:xfrm>
            <a:prstGeom prst="triangle">
              <a:avLst/>
            </a:prstGeom>
            <a:noFill/>
            <a:ln>
              <a:solidFill>
                <a:srgbClr val="C5BCBD">
                  <a:alpha val="4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1" name="Picture 400">
            <a:extLst>
              <a:ext uri="{FF2B5EF4-FFF2-40B4-BE49-F238E27FC236}">
                <a16:creationId xmlns:a16="http://schemas.microsoft.com/office/drawing/2014/main" id="{2D017682-0474-8846-BB0F-1BDC6692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245" y="136623"/>
            <a:ext cx="882896" cy="8828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D7B06F-9BC6-1243-94E4-3983D7E04A34}"/>
              </a:ext>
            </a:extLst>
          </p:cNvPr>
          <p:cNvSpPr/>
          <p:nvPr/>
        </p:nvSpPr>
        <p:spPr>
          <a:xfrm>
            <a:off x="1385571" y="980294"/>
            <a:ext cx="10456447" cy="543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indent="-454025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МП станет частью базового образования, включая и среднее образование</a:t>
            </a:r>
          </a:p>
          <a:p>
            <a:pPr marL="454025" indent="-454025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Уберизация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переводческих услуг (уровни качества по запросу клиента)</a:t>
            </a:r>
          </a:p>
          <a:p>
            <a:pPr marL="454025" indent="-454025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Перевод человеком (а не машиной) как люксовый товар для особых целей и случаев</a:t>
            </a:r>
          </a:p>
          <a:p>
            <a:pPr marL="454025" indent="-454025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Деградация навыков родного языка и как следствие, повышение внимания к обучению ИИ</a:t>
            </a:r>
          </a:p>
          <a:p>
            <a:pPr marL="454025" indent="-454025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новый функционал переводчика</a:t>
            </a:r>
          </a:p>
          <a:p>
            <a:pPr marL="454025" indent="-454025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Продолжение развития технологии МП и постредактирования, вытеснение им живого перевода. И деградация перевода</a:t>
            </a:r>
          </a:p>
          <a:p>
            <a:pPr marL="454025" indent="-454025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Появление квалифицированных программ обучения новым видам переводческой деятельности</a:t>
            </a:r>
          </a:p>
          <a:p>
            <a:pPr marL="454025" indent="-454025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Появление универсального мета-языка как средства общения людей-людей, людей-машин, машин-машин</a:t>
            </a:r>
          </a:p>
          <a:p>
            <a:pPr marL="454025" indent="-454025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Python»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естественный язык (по аналогии с предыдущим)</a:t>
            </a:r>
          </a:p>
          <a:p>
            <a:pPr marL="454025" indent="-454025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Экосистемы трансформируют модель оказания переводческих услуг</a:t>
            </a:r>
            <a:endParaRPr lang="en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6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583;p43">
            <a:extLst>
              <a:ext uri="{FF2B5EF4-FFF2-40B4-BE49-F238E27FC236}">
                <a16:creationId xmlns:a16="http://schemas.microsoft.com/office/drawing/2014/main" id="{F65AC5F5-DC7C-4301-8DDA-BD43147CD52C}"/>
              </a:ext>
            </a:extLst>
          </p:cNvPr>
          <p:cNvSpPr txBox="1">
            <a:spLocks/>
          </p:cNvSpPr>
          <p:nvPr/>
        </p:nvSpPr>
        <p:spPr>
          <a:xfrm>
            <a:off x="1869941" y="269488"/>
            <a:ext cx="7329477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005D9E"/>
                </a:solidFill>
                <a:latin typeface="Tahoma Bold"/>
                <a:ea typeface="Montserrat Light"/>
                <a:cs typeface="Montserrat Light"/>
                <a:sym typeface="Montserrat Light"/>
              </a:rPr>
              <a:t>Другие тренды</a:t>
            </a:r>
            <a:r>
              <a:rPr lang="ru-RU" sz="2800" b="1" dirty="0">
                <a:latin typeface="Tahoma Bold"/>
                <a:ea typeface="Montserrat Light"/>
                <a:cs typeface="Montserrat Light"/>
                <a:sym typeface="Montserrat Light"/>
              </a:rPr>
              <a:t> 2021 – 2040, обозначенные группой</a:t>
            </a:r>
            <a:endParaRPr lang="ru-RU" sz="2800" b="1" dirty="0">
              <a:solidFill>
                <a:srgbClr val="006FB3"/>
              </a:solidFill>
              <a:latin typeface="Tahoma Bold"/>
            </a:endParaRPr>
          </a:p>
        </p:txBody>
      </p:sp>
      <p:grpSp>
        <p:nvGrpSpPr>
          <p:cNvPr id="410" name="Группа 409">
            <a:extLst>
              <a:ext uri="{FF2B5EF4-FFF2-40B4-BE49-F238E27FC236}">
                <a16:creationId xmlns:a16="http://schemas.microsoft.com/office/drawing/2014/main" id="{5A6FB81A-E015-4F07-B55E-C1A85FA6E57A}"/>
              </a:ext>
            </a:extLst>
          </p:cNvPr>
          <p:cNvGrpSpPr/>
          <p:nvPr/>
        </p:nvGrpSpPr>
        <p:grpSpPr>
          <a:xfrm>
            <a:off x="-1841968" y="4601150"/>
            <a:ext cx="14321197" cy="2712438"/>
            <a:chOff x="-1841968" y="4601150"/>
            <a:chExt cx="14321197" cy="2712438"/>
          </a:xfrm>
        </p:grpSpPr>
        <p:sp>
          <p:nvSpPr>
            <p:cNvPr id="413" name="Равнобедренный треугольник 412">
              <a:extLst>
                <a:ext uri="{FF2B5EF4-FFF2-40B4-BE49-F238E27FC236}">
                  <a16:creationId xmlns:a16="http://schemas.microsoft.com/office/drawing/2014/main" id="{234BFF25-0F45-49B4-9955-EE80F703792E}"/>
                </a:ext>
              </a:extLst>
            </p:cNvPr>
            <p:cNvSpPr/>
            <p:nvPr/>
          </p:nvSpPr>
          <p:spPr>
            <a:xfrm rot="10800000">
              <a:off x="10521418" y="5043132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" name="Равнобедренный треугольник 410">
              <a:extLst>
                <a:ext uri="{FF2B5EF4-FFF2-40B4-BE49-F238E27FC236}">
                  <a16:creationId xmlns:a16="http://schemas.microsoft.com/office/drawing/2014/main" id="{888C0A07-D943-4221-9CFE-6128AF0AADCC}"/>
                </a:ext>
              </a:extLst>
            </p:cNvPr>
            <p:cNvSpPr/>
            <p:nvPr/>
          </p:nvSpPr>
          <p:spPr>
            <a:xfrm rot="21266515">
              <a:off x="9663857" y="5849565"/>
              <a:ext cx="1670580" cy="1431000"/>
            </a:xfrm>
            <a:prstGeom prst="triangle">
              <a:avLst>
                <a:gd name="adj" fmla="val 55810"/>
              </a:avLst>
            </a:prstGeom>
            <a:gradFill>
              <a:gsLst>
                <a:gs pos="0">
                  <a:schemeClr val="bg1">
                    <a:lumMod val="85000"/>
                    <a:alpha val="16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>
              <a:extLst>
                <a:ext uri="{FF2B5EF4-FFF2-40B4-BE49-F238E27FC236}">
                  <a16:creationId xmlns:a16="http://schemas.microsoft.com/office/drawing/2014/main" id="{F7F3D7C9-A7FC-4022-A471-9F3B2AE22179}"/>
                </a:ext>
              </a:extLst>
            </p:cNvPr>
            <p:cNvSpPr/>
            <p:nvPr/>
          </p:nvSpPr>
          <p:spPr>
            <a:xfrm>
              <a:off x="-1841968" y="4601150"/>
              <a:ext cx="3683935" cy="2314964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7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Равнобедренный треугольник 415">
              <a:extLst>
                <a:ext uri="{FF2B5EF4-FFF2-40B4-BE49-F238E27FC236}">
                  <a16:creationId xmlns:a16="http://schemas.microsoft.com/office/drawing/2014/main" id="{6A8AEC4A-B778-4898-A5EC-0FC1F28DBF4C}"/>
                </a:ext>
              </a:extLst>
            </p:cNvPr>
            <p:cNvSpPr/>
            <p:nvPr/>
          </p:nvSpPr>
          <p:spPr>
            <a:xfrm rot="20920911">
              <a:off x="225140" y="5612904"/>
              <a:ext cx="2072554" cy="1580943"/>
            </a:xfrm>
            <a:prstGeom prst="triangle">
              <a:avLst/>
            </a:prstGeom>
            <a:noFill/>
            <a:ln>
              <a:solidFill>
                <a:srgbClr val="C5BCBD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Равнобедренный треугольник 416">
              <a:extLst>
                <a:ext uri="{FF2B5EF4-FFF2-40B4-BE49-F238E27FC236}">
                  <a16:creationId xmlns:a16="http://schemas.microsoft.com/office/drawing/2014/main" id="{C433DB2C-B375-4CD0-9EA1-6DF7B09E1F87}"/>
                </a:ext>
              </a:extLst>
            </p:cNvPr>
            <p:cNvSpPr/>
            <p:nvPr/>
          </p:nvSpPr>
          <p:spPr>
            <a:xfrm>
              <a:off x="8679648" y="4870406"/>
              <a:ext cx="3012210" cy="2443182"/>
            </a:xfrm>
            <a:prstGeom prst="triangle">
              <a:avLst/>
            </a:prstGeom>
            <a:noFill/>
            <a:ln>
              <a:solidFill>
                <a:srgbClr val="C5BCBD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Равнобедренный треугольник 417">
              <a:extLst>
                <a:ext uri="{FF2B5EF4-FFF2-40B4-BE49-F238E27FC236}">
                  <a16:creationId xmlns:a16="http://schemas.microsoft.com/office/drawing/2014/main" id="{60B9A272-D613-4AA9-8340-CA20219760AC}"/>
                </a:ext>
              </a:extLst>
            </p:cNvPr>
            <p:cNvSpPr/>
            <p:nvPr/>
          </p:nvSpPr>
          <p:spPr>
            <a:xfrm>
              <a:off x="11294709" y="5855886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Равнобедренный треугольник 418">
              <a:extLst>
                <a:ext uri="{FF2B5EF4-FFF2-40B4-BE49-F238E27FC236}">
                  <a16:creationId xmlns:a16="http://schemas.microsoft.com/office/drawing/2014/main" id="{9ADCE58B-0911-4756-8023-9B36B5B812C0}"/>
                </a:ext>
              </a:extLst>
            </p:cNvPr>
            <p:cNvSpPr/>
            <p:nvPr/>
          </p:nvSpPr>
          <p:spPr>
            <a:xfrm rot="21189702">
              <a:off x="-495362" y="4925197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1" name="Группа 420">
            <a:extLst>
              <a:ext uri="{FF2B5EF4-FFF2-40B4-BE49-F238E27FC236}">
                <a16:creationId xmlns:a16="http://schemas.microsoft.com/office/drawing/2014/main" id="{439F06A3-468A-4715-9067-5A9C67DA154F}"/>
              </a:ext>
            </a:extLst>
          </p:cNvPr>
          <p:cNvGrpSpPr/>
          <p:nvPr/>
        </p:nvGrpSpPr>
        <p:grpSpPr>
          <a:xfrm>
            <a:off x="-215900" y="105648"/>
            <a:ext cx="1745865" cy="1596536"/>
            <a:chOff x="-215900" y="105648"/>
            <a:chExt cx="1745865" cy="1596536"/>
          </a:xfrm>
        </p:grpSpPr>
        <p:sp>
          <p:nvSpPr>
            <p:cNvPr id="422" name="Равнобедренный треугольник 421">
              <a:extLst>
                <a:ext uri="{FF2B5EF4-FFF2-40B4-BE49-F238E27FC236}">
                  <a16:creationId xmlns:a16="http://schemas.microsoft.com/office/drawing/2014/main" id="{B0AC49C8-2CFA-4BF2-9AB4-FA5FF093B54C}"/>
                </a:ext>
              </a:extLst>
            </p:cNvPr>
            <p:cNvSpPr/>
            <p:nvPr/>
          </p:nvSpPr>
          <p:spPr>
            <a:xfrm rot="10800000">
              <a:off x="-215900" y="105648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" name="Равнобедренный треугольник 422">
              <a:extLst>
                <a:ext uri="{FF2B5EF4-FFF2-40B4-BE49-F238E27FC236}">
                  <a16:creationId xmlns:a16="http://schemas.microsoft.com/office/drawing/2014/main" id="{EF21DFF8-CDCF-4A23-B870-0BB1536602F0}"/>
                </a:ext>
              </a:extLst>
            </p:cNvPr>
            <p:cNvSpPr/>
            <p:nvPr/>
          </p:nvSpPr>
          <p:spPr>
            <a:xfrm rot="10800000">
              <a:off x="621723" y="765266"/>
              <a:ext cx="908242" cy="936918"/>
            </a:xfrm>
            <a:prstGeom prst="triangle">
              <a:avLst/>
            </a:prstGeom>
            <a:noFill/>
            <a:ln>
              <a:solidFill>
                <a:srgbClr val="C5BCBD">
                  <a:alpha val="4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1" name="Picture 400">
            <a:extLst>
              <a:ext uri="{FF2B5EF4-FFF2-40B4-BE49-F238E27FC236}">
                <a16:creationId xmlns:a16="http://schemas.microsoft.com/office/drawing/2014/main" id="{2D017682-0474-8846-BB0F-1BDC6692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245" y="136623"/>
            <a:ext cx="882896" cy="8828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5A4C23-3C6C-5542-8B52-2DE6D739E18B}"/>
              </a:ext>
            </a:extLst>
          </p:cNvPr>
          <p:cNvSpPr/>
          <p:nvPr/>
        </p:nvSpPr>
        <p:spPr>
          <a:xfrm>
            <a:off x="1075844" y="1233725"/>
            <a:ext cx="5157323" cy="48320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количества видов перевода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Переопределение сути профессии переводчика и основ обучения переводу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Деглобализация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потребность в качественном переводе с редких языков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Этноперевод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как средство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витализации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сохранения языков и культур этносов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направления «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service Interpreting/translation”,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включая юридический/судебный, медицинский и прочие виды перевода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объемов АВП на восточном направлении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Возрастающая роль специалистов из разных областей, обладающих переводческими знаниями и умениями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Чипизация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функцией перевода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Трилингвизм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малых и коренных языков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Кластеризация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профсообщества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коренных языков и языков малого ареала распространения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Качественная модификация отрасли (изменения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акторов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B7BBB2-CEF3-7E4A-9E46-5AAEC2D2AF81}"/>
              </a:ext>
            </a:extLst>
          </p:cNvPr>
          <p:cNvSpPr/>
          <p:nvPr/>
        </p:nvSpPr>
        <p:spPr>
          <a:xfrm>
            <a:off x="6445302" y="1233725"/>
            <a:ext cx="5579564" cy="461664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Появление нового универсального знакового языка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Нейросеть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как верификатор качества перевода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Контекстное предложение на перевод от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нейросистемы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Машинный устный и синхронный перевод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Исчезнет глобализация =&gt; цифра изменится =&gt; разрыв по континентам; крах 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Глобализация, усиление англ. языка, снижение потребности в переводе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значимости текстовой коммуникации как таковой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номенклатуры языков перевода / популярных языков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Все, что будет соответствовать Целям устойчивого развития (социальный перевод, гендерное равенство, инклюзия,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rewriting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Speech to text, text to 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гендерного равенства в переводческой профессии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лингвистика в разных контекстах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Дальнейшее расширение перевода с восточных языков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Исчезновение классовой борьбы против переводческих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247006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583;p43">
            <a:extLst>
              <a:ext uri="{FF2B5EF4-FFF2-40B4-BE49-F238E27FC236}">
                <a16:creationId xmlns:a16="http://schemas.microsoft.com/office/drawing/2014/main" id="{F65AC5F5-DC7C-4301-8DDA-BD43147CD52C}"/>
              </a:ext>
            </a:extLst>
          </p:cNvPr>
          <p:cNvSpPr txBox="1">
            <a:spLocks/>
          </p:cNvSpPr>
          <p:nvPr/>
        </p:nvSpPr>
        <p:spPr>
          <a:xfrm>
            <a:off x="1869941" y="269488"/>
            <a:ext cx="8063768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005D9E"/>
                </a:solidFill>
                <a:latin typeface="Tahoma Bold"/>
                <a:ea typeface="Montserrat Light"/>
                <a:cs typeface="Montserrat Light"/>
                <a:sym typeface="Montserrat Light"/>
              </a:rPr>
              <a:t>Образ будущего </a:t>
            </a:r>
            <a:r>
              <a:rPr lang="ru-RU" sz="2800" b="1" dirty="0">
                <a:latin typeface="Tahoma Bold"/>
                <a:ea typeface="Montserrat Light"/>
                <a:cs typeface="Montserrat Light"/>
                <a:sym typeface="Montserrat Light"/>
              </a:rPr>
              <a:t>профессии переводчика</a:t>
            </a:r>
            <a:endParaRPr lang="ru-RU" sz="2800" b="1" dirty="0">
              <a:latin typeface="Tahoma Bold"/>
            </a:endParaRPr>
          </a:p>
        </p:txBody>
      </p:sp>
      <p:grpSp>
        <p:nvGrpSpPr>
          <p:cNvPr id="410" name="Группа 409">
            <a:extLst>
              <a:ext uri="{FF2B5EF4-FFF2-40B4-BE49-F238E27FC236}">
                <a16:creationId xmlns:a16="http://schemas.microsoft.com/office/drawing/2014/main" id="{5A6FB81A-E015-4F07-B55E-C1A85FA6E57A}"/>
              </a:ext>
            </a:extLst>
          </p:cNvPr>
          <p:cNvGrpSpPr/>
          <p:nvPr/>
        </p:nvGrpSpPr>
        <p:grpSpPr>
          <a:xfrm>
            <a:off x="-1841968" y="4601150"/>
            <a:ext cx="14321197" cy="2712438"/>
            <a:chOff x="-1841968" y="4601150"/>
            <a:chExt cx="14321197" cy="2712438"/>
          </a:xfrm>
        </p:grpSpPr>
        <p:sp>
          <p:nvSpPr>
            <p:cNvPr id="413" name="Равнобедренный треугольник 412">
              <a:extLst>
                <a:ext uri="{FF2B5EF4-FFF2-40B4-BE49-F238E27FC236}">
                  <a16:creationId xmlns:a16="http://schemas.microsoft.com/office/drawing/2014/main" id="{234BFF25-0F45-49B4-9955-EE80F703792E}"/>
                </a:ext>
              </a:extLst>
            </p:cNvPr>
            <p:cNvSpPr/>
            <p:nvPr/>
          </p:nvSpPr>
          <p:spPr>
            <a:xfrm rot="10800000">
              <a:off x="10521418" y="5043132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" name="Равнобедренный треугольник 410">
              <a:extLst>
                <a:ext uri="{FF2B5EF4-FFF2-40B4-BE49-F238E27FC236}">
                  <a16:creationId xmlns:a16="http://schemas.microsoft.com/office/drawing/2014/main" id="{888C0A07-D943-4221-9CFE-6128AF0AADCC}"/>
                </a:ext>
              </a:extLst>
            </p:cNvPr>
            <p:cNvSpPr/>
            <p:nvPr/>
          </p:nvSpPr>
          <p:spPr>
            <a:xfrm rot="21266515">
              <a:off x="9663857" y="5849565"/>
              <a:ext cx="1670580" cy="1431000"/>
            </a:xfrm>
            <a:prstGeom prst="triangle">
              <a:avLst>
                <a:gd name="adj" fmla="val 55810"/>
              </a:avLst>
            </a:prstGeom>
            <a:gradFill>
              <a:gsLst>
                <a:gs pos="0">
                  <a:schemeClr val="bg1">
                    <a:lumMod val="85000"/>
                    <a:alpha val="16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>
              <a:extLst>
                <a:ext uri="{FF2B5EF4-FFF2-40B4-BE49-F238E27FC236}">
                  <a16:creationId xmlns:a16="http://schemas.microsoft.com/office/drawing/2014/main" id="{F7F3D7C9-A7FC-4022-A471-9F3B2AE22179}"/>
                </a:ext>
              </a:extLst>
            </p:cNvPr>
            <p:cNvSpPr/>
            <p:nvPr/>
          </p:nvSpPr>
          <p:spPr>
            <a:xfrm>
              <a:off x="-1841968" y="4601150"/>
              <a:ext cx="3683935" cy="2314964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7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Равнобедренный треугольник 415">
              <a:extLst>
                <a:ext uri="{FF2B5EF4-FFF2-40B4-BE49-F238E27FC236}">
                  <a16:creationId xmlns:a16="http://schemas.microsoft.com/office/drawing/2014/main" id="{6A8AEC4A-B778-4898-A5EC-0FC1F28DBF4C}"/>
                </a:ext>
              </a:extLst>
            </p:cNvPr>
            <p:cNvSpPr/>
            <p:nvPr/>
          </p:nvSpPr>
          <p:spPr>
            <a:xfrm rot="20920911">
              <a:off x="225140" y="5612904"/>
              <a:ext cx="2072554" cy="1580943"/>
            </a:xfrm>
            <a:prstGeom prst="triangle">
              <a:avLst/>
            </a:prstGeom>
            <a:noFill/>
            <a:ln>
              <a:solidFill>
                <a:srgbClr val="C5BCBD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Равнобедренный треугольник 416">
              <a:extLst>
                <a:ext uri="{FF2B5EF4-FFF2-40B4-BE49-F238E27FC236}">
                  <a16:creationId xmlns:a16="http://schemas.microsoft.com/office/drawing/2014/main" id="{C433DB2C-B375-4CD0-9EA1-6DF7B09E1F87}"/>
                </a:ext>
              </a:extLst>
            </p:cNvPr>
            <p:cNvSpPr/>
            <p:nvPr/>
          </p:nvSpPr>
          <p:spPr>
            <a:xfrm>
              <a:off x="8679648" y="4870406"/>
              <a:ext cx="3012210" cy="2443182"/>
            </a:xfrm>
            <a:prstGeom prst="triangle">
              <a:avLst/>
            </a:prstGeom>
            <a:noFill/>
            <a:ln>
              <a:solidFill>
                <a:srgbClr val="C5BCBD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Равнобедренный треугольник 417">
              <a:extLst>
                <a:ext uri="{FF2B5EF4-FFF2-40B4-BE49-F238E27FC236}">
                  <a16:creationId xmlns:a16="http://schemas.microsoft.com/office/drawing/2014/main" id="{60B9A272-D613-4AA9-8340-CA20219760AC}"/>
                </a:ext>
              </a:extLst>
            </p:cNvPr>
            <p:cNvSpPr/>
            <p:nvPr/>
          </p:nvSpPr>
          <p:spPr>
            <a:xfrm>
              <a:off x="11294709" y="5855886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Равнобедренный треугольник 418">
              <a:extLst>
                <a:ext uri="{FF2B5EF4-FFF2-40B4-BE49-F238E27FC236}">
                  <a16:creationId xmlns:a16="http://schemas.microsoft.com/office/drawing/2014/main" id="{9ADCE58B-0911-4756-8023-9B36B5B812C0}"/>
                </a:ext>
              </a:extLst>
            </p:cNvPr>
            <p:cNvSpPr/>
            <p:nvPr/>
          </p:nvSpPr>
          <p:spPr>
            <a:xfrm rot="21189702">
              <a:off x="-495362" y="4925197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1" name="Группа 420">
            <a:extLst>
              <a:ext uri="{FF2B5EF4-FFF2-40B4-BE49-F238E27FC236}">
                <a16:creationId xmlns:a16="http://schemas.microsoft.com/office/drawing/2014/main" id="{439F06A3-468A-4715-9067-5A9C67DA154F}"/>
              </a:ext>
            </a:extLst>
          </p:cNvPr>
          <p:cNvGrpSpPr/>
          <p:nvPr/>
        </p:nvGrpSpPr>
        <p:grpSpPr>
          <a:xfrm>
            <a:off x="-215900" y="105648"/>
            <a:ext cx="1745865" cy="1596536"/>
            <a:chOff x="-215900" y="105648"/>
            <a:chExt cx="1745865" cy="1596536"/>
          </a:xfrm>
        </p:grpSpPr>
        <p:sp>
          <p:nvSpPr>
            <p:cNvPr id="422" name="Равнобедренный треугольник 421">
              <a:extLst>
                <a:ext uri="{FF2B5EF4-FFF2-40B4-BE49-F238E27FC236}">
                  <a16:creationId xmlns:a16="http://schemas.microsoft.com/office/drawing/2014/main" id="{B0AC49C8-2CFA-4BF2-9AB4-FA5FF093B54C}"/>
                </a:ext>
              </a:extLst>
            </p:cNvPr>
            <p:cNvSpPr/>
            <p:nvPr/>
          </p:nvSpPr>
          <p:spPr>
            <a:xfrm rot="10800000">
              <a:off x="-215900" y="105648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" name="Равнобедренный треугольник 422">
              <a:extLst>
                <a:ext uri="{FF2B5EF4-FFF2-40B4-BE49-F238E27FC236}">
                  <a16:creationId xmlns:a16="http://schemas.microsoft.com/office/drawing/2014/main" id="{EF21DFF8-CDCF-4A23-B870-0BB1536602F0}"/>
                </a:ext>
              </a:extLst>
            </p:cNvPr>
            <p:cNvSpPr/>
            <p:nvPr/>
          </p:nvSpPr>
          <p:spPr>
            <a:xfrm rot="10800000">
              <a:off x="621723" y="765266"/>
              <a:ext cx="908242" cy="936918"/>
            </a:xfrm>
            <a:prstGeom prst="triangle">
              <a:avLst/>
            </a:prstGeom>
            <a:noFill/>
            <a:ln>
              <a:solidFill>
                <a:srgbClr val="C5BCBD">
                  <a:alpha val="4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1" name="Picture 400">
            <a:extLst>
              <a:ext uri="{FF2B5EF4-FFF2-40B4-BE49-F238E27FC236}">
                <a16:creationId xmlns:a16="http://schemas.microsoft.com/office/drawing/2014/main" id="{2D017682-0474-8846-BB0F-1BDC6692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245" y="136623"/>
            <a:ext cx="882896" cy="8828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5A4C23-3C6C-5542-8B52-2DE6D739E18B}"/>
              </a:ext>
            </a:extLst>
          </p:cNvPr>
          <p:cNvSpPr/>
          <p:nvPr/>
        </p:nvSpPr>
        <p:spPr>
          <a:xfrm>
            <a:off x="826458" y="1233725"/>
            <a:ext cx="5157323" cy="427809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Неопределённое, непостоянное, неоднозначное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Переопределение сути профессии переводчика, базовых компетенций и сути базового обучения переводу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Адаптивность и гибкость к изменениям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Переопределение границ профессии и функции переводчика в изменившемся мире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 сосуществует с машиной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АВП станет одним из 3 важнейших видов человеческой переводческой деятельности по объемам заказов наряду с постредактированием МП и конференц-переводом</a:t>
            </a:r>
            <a:endParaRPr lang="en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B7BBB2-CEF3-7E4A-9E46-5AAEC2D2AF81}"/>
              </a:ext>
            </a:extLst>
          </p:cNvPr>
          <p:cNvSpPr/>
          <p:nvPr/>
        </p:nvSpPr>
        <p:spPr>
          <a:xfrm>
            <a:off x="6195916" y="1233725"/>
            <a:ext cx="5579564" cy="526297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Антитренд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тотальной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технологизации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Профессия переводчика продолжит меняться в сторону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мультимодальности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Цифровое и прекрасное в одном окне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роли и места профессионально ориентированного перевода и требований к соответствующим профессиональным знаниям переводчика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Перевод как «игры разума»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Становление ИИ как эксперта в сфере проверки языка перевода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Динамичное/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волатильное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/нестабильное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Переводчик будет постоянно учиться и переучиваться</a:t>
            </a:r>
          </a:p>
        </p:txBody>
      </p:sp>
    </p:spTree>
    <p:extLst>
      <p:ext uri="{BB962C8B-B14F-4D97-AF65-F5344CB8AC3E}">
        <p14:creationId xmlns:p14="http://schemas.microsoft.com/office/powerpoint/2010/main" val="12232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583;p43">
            <a:extLst>
              <a:ext uri="{FF2B5EF4-FFF2-40B4-BE49-F238E27FC236}">
                <a16:creationId xmlns:a16="http://schemas.microsoft.com/office/drawing/2014/main" id="{F65AC5F5-DC7C-4301-8DDA-BD43147CD52C}"/>
              </a:ext>
            </a:extLst>
          </p:cNvPr>
          <p:cNvSpPr txBox="1">
            <a:spLocks/>
          </p:cNvSpPr>
          <p:nvPr/>
        </p:nvSpPr>
        <p:spPr>
          <a:xfrm>
            <a:off x="1869941" y="269488"/>
            <a:ext cx="7509586" cy="5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43E52"/>
                </a:solidFill>
                <a:latin typeface="Tahoma Bold"/>
                <a:ea typeface="Montserrat Light"/>
                <a:cs typeface="Montserrat Light"/>
                <a:sym typeface="Montserrat Light"/>
              </a:rPr>
              <a:t>Угрозы</a:t>
            </a:r>
            <a:r>
              <a:rPr lang="ru-RU" sz="2800" b="1" dirty="0">
                <a:solidFill>
                  <a:srgbClr val="005D9E"/>
                </a:solidFill>
                <a:latin typeface="Tahoma Bold"/>
                <a:ea typeface="Montserrat Light"/>
                <a:cs typeface="Montserrat Light"/>
                <a:sym typeface="Montserrat Light"/>
              </a:rPr>
              <a:t> </a:t>
            </a:r>
            <a:r>
              <a:rPr lang="ru-RU" sz="2800" b="1" dirty="0">
                <a:latin typeface="Tahoma Bold"/>
                <a:ea typeface="Montserrat Light"/>
                <a:cs typeface="Montserrat Light"/>
                <a:sym typeface="Montserrat Light"/>
              </a:rPr>
              <a:t>и</a:t>
            </a:r>
            <a:r>
              <a:rPr lang="ru-RU" sz="2800" b="1" dirty="0">
                <a:solidFill>
                  <a:srgbClr val="005D9E"/>
                </a:solidFill>
                <a:latin typeface="Tahoma Bold"/>
                <a:ea typeface="Montserrat Light"/>
                <a:cs typeface="Montserrat Light"/>
                <a:sym typeface="Montserrat Light"/>
              </a:rPr>
              <a:t> возможности </a:t>
            </a:r>
            <a:r>
              <a:rPr lang="ru-RU" sz="2800" b="1" dirty="0">
                <a:latin typeface="Tahoma Bold"/>
                <a:ea typeface="Montserrat Light"/>
                <a:cs typeface="Montserrat Light"/>
                <a:sym typeface="Montserrat Light"/>
              </a:rPr>
              <a:t>(2021 – 2030)</a:t>
            </a:r>
            <a:endParaRPr lang="ru-RU" sz="2800" b="1" dirty="0">
              <a:latin typeface="Tahoma Bold"/>
            </a:endParaRPr>
          </a:p>
        </p:txBody>
      </p:sp>
      <p:grpSp>
        <p:nvGrpSpPr>
          <p:cNvPr id="410" name="Группа 409">
            <a:extLst>
              <a:ext uri="{FF2B5EF4-FFF2-40B4-BE49-F238E27FC236}">
                <a16:creationId xmlns:a16="http://schemas.microsoft.com/office/drawing/2014/main" id="{5A6FB81A-E015-4F07-B55E-C1A85FA6E57A}"/>
              </a:ext>
            </a:extLst>
          </p:cNvPr>
          <p:cNvGrpSpPr/>
          <p:nvPr/>
        </p:nvGrpSpPr>
        <p:grpSpPr>
          <a:xfrm>
            <a:off x="-1841968" y="4601150"/>
            <a:ext cx="14321197" cy="2712438"/>
            <a:chOff x="-1841968" y="4601150"/>
            <a:chExt cx="14321197" cy="2712438"/>
          </a:xfrm>
        </p:grpSpPr>
        <p:sp>
          <p:nvSpPr>
            <p:cNvPr id="413" name="Равнобедренный треугольник 412">
              <a:extLst>
                <a:ext uri="{FF2B5EF4-FFF2-40B4-BE49-F238E27FC236}">
                  <a16:creationId xmlns:a16="http://schemas.microsoft.com/office/drawing/2014/main" id="{234BFF25-0F45-49B4-9955-EE80F703792E}"/>
                </a:ext>
              </a:extLst>
            </p:cNvPr>
            <p:cNvSpPr/>
            <p:nvPr/>
          </p:nvSpPr>
          <p:spPr>
            <a:xfrm rot="10800000">
              <a:off x="10521418" y="5043132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" name="Равнобедренный треугольник 410">
              <a:extLst>
                <a:ext uri="{FF2B5EF4-FFF2-40B4-BE49-F238E27FC236}">
                  <a16:creationId xmlns:a16="http://schemas.microsoft.com/office/drawing/2014/main" id="{888C0A07-D943-4221-9CFE-6128AF0AADCC}"/>
                </a:ext>
              </a:extLst>
            </p:cNvPr>
            <p:cNvSpPr/>
            <p:nvPr/>
          </p:nvSpPr>
          <p:spPr>
            <a:xfrm rot="21266515">
              <a:off x="9663857" y="5849565"/>
              <a:ext cx="1670580" cy="1431000"/>
            </a:xfrm>
            <a:prstGeom prst="triangle">
              <a:avLst>
                <a:gd name="adj" fmla="val 55810"/>
              </a:avLst>
            </a:prstGeom>
            <a:gradFill>
              <a:gsLst>
                <a:gs pos="0">
                  <a:schemeClr val="bg1">
                    <a:lumMod val="85000"/>
                    <a:alpha val="16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Равнобедренный треугольник 413">
              <a:extLst>
                <a:ext uri="{FF2B5EF4-FFF2-40B4-BE49-F238E27FC236}">
                  <a16:creationId xmlns:a16="http://schemas.microsoft.com/office/drawing/2014/main" id="{F7F3D7C9-A7FC-4022-A471-9F3B2AE22179}"/>
                </a:ext>
              </a:extLst>
            </p:cNvPr>
            <p:cNvSpPr/>
            <p:nvPr/>
          </p:nvSpPr>
          <p:spPr>
            <a:xfrm>
              <a:off x="-1841968" y="4601150"/>
              <a:ext cx="3683935" cy="2314964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7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Равнобедренный треугольник 415">
              <a:extLst>
                <a:ext uri="{FF2B5EF4-FFF2-40B4-BE49-F238E27FC236}">
                  <a16:creationId xmlns:a16="http://schemas.microsoft.com/office/drawing/2014/main" id="{6A8AEC4A-B778-4898-A5EC-0FC1F28DBF4C}"/>
                </a:ext>
              </a:extLst>
            </p:cNvPr>
            <p:cNvSpPr/>
            <p:nvPr/>
          </p:nvSpPr>
          <p:spPr>
            <a:xfrm rot="20920911">
              <a:off x="225140" y="5612904"/>
              <a:ext cx="2072554" cy="1580943"/>
            </a:xfrm>
            <a:prstGeom prst="triangle">
              <a:avLst/>
            </a:prstGeom>
            <a:noFill/>
            <a:ln>
              <a:solidFill>
                <a:srgbClr val="C5BCBD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Равнобедренный треугольник 416">
              <a:extLst>
                <a:ext uri="{FF2B5EF4-FFF2-40B4-BE49-F238E27FC236}">
                  <a16:creationId xmlns:a16="http://schemas.microsoft.com/office/drawing/2014/main" id="{C433DB2C-B375-4CD0-9EA1-6DF7B09E1F87}"/>
                </a:ext>
              </a:extLst>
            </p:cNvPr>
            <p:cNvSpPr/>
            <p:nvPr/>
          </p:nvSpPr>
          <p:spPr>
            <a:xfrm>
              <a:off x="8679648" y="4870406"/>
              <a:ext cx="3012210" cy="2443182"/>
            </a:xfrm>
            <a:prstGeom prst="triangle">
              <a:avLst/>
            </a:prstGeom>
            <a:noFill/>
            <a:ln>
              <a:solidFill>
                <a:srgbClr val="C5BCBD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Равнобедренный треугольник 417">
              <a:extLst>
                <a:ext uri="{FF2B5EF4-FFF2-40B4-BE49-F238E27FC236}">
                  <a16:creationId xmlns:a16="http://schemas.microsoft.com/office/drawing/2014/main" id="{60B9A272-D613-4AA9-8340-CA20219760AC}"/>
                </a:ext>
              </a:extLst>
            </p:cNvPr>
            <p:cNvSpPr/>
            <p:nvPr/>
          </p:nvSpPr>
          <p:spPr>
            <a:xfrm>
              <a:off x="11294709" y="5855886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Равнобедренный треугольник 418">
              <a:extLst>
                <a:ext uri="{FF2B5EF4-FFF2-40B4-BE49-F238E27FC236}">
                  <a16:creationId xmlns:a16="http://schemas.microsoft.com/office/drawing/2014/main" id="{9ADCE58B-0911-4756-8023-9B36B5B812C0}"/>
                </a:ext>
              </a:extLst>
            </p:cNvPr>
            <p:cNvSpPr/>
            <p:nvPr/>
          </p:nvSpPr>
          <p:spPr>
            <a:xfrm rot="21189702">
              <a:off x="-495362" y="4925197"/>
              <a:ext cx="1184520" cy="1002114"/>
            </a:xfrm>
            <a:prstGeom prst="triangle">
              <a:avLst/>
            </a:prstGeom>
            <a:noFill/>
            <a:ln>
              <a:solidFill>
                <a:srgbClr val="005D9E">
                  <a:alpha val="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1" name="Группа 420">
            <a:extLst>
              <a:ext uri="{FF2B5EF4-FFF2-40B4-BE49-F238E27FC236}">
                <a16:creationId xmlns:a16="http://schemas.microsoft.com/office/drawing/2014/main" id="{439F06A3-468A-4715-9067-5A9C67DA154F}"/>
              </a:ext>
            </a:extLst>
          </p:cNvPr>
          <p:cNvGrpSpPr/>
          <p:nvPr/>
        </p:nvGrpSpPr>
        <p:grpSpPr>
          <a:xfrm>
            <a:off x="-215900" y="105648"/>
            <a:ext cx="1745865" cy="1596536"/>
            <a:chOff x="-215900" y="105648"/>
            <a:chExt cx="1745865" cy="1596536"/>
          </a:xfrm>
        </p:grpSpPr>
        <p:sp>
          <p:nvSpPr>
            <p:cNvPr id="422" name="Равнобедренный треугольник 421">
              <a:extLst>
                <a:ext uri="{FF2B5EF4-FFF2-40B4-BE49-F238E27FC236}">
                  <a16:creationId xmlns:a16="http://schemas.microsoft.com/office/drawing/2014/main" id="{B0AC49C8-2CFA-4BF2-9AB4-FA5FF093B54C}"/>
                </a:ext>
              </a:extLst>
            </p:cNvPr>
            <p:cNvSpPr/>
            <p:nvPr/>
          </p:nvSpPr>
          <p:spPr>
            <a:xfrm rot="10800000">
              <a:off x="-215900" y="105648"/>
              <a:ext cx="1670582" cy="1430999"/>
            </a:xfrm>
            <a:prstGeom prst="triangle">
              <a:avLst/>
            </a:prstGeom>
            <a:gradFill>
              <a:gsLst>
                <a:gs pos="0">
                  <a:schemeClr val="bg1">
                    <a:lumMod val="85000"/>
                    <a:alpha val="53000"/>
                  </a:schemeClr>
                </a:gs>
                <a:gs pos="8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" name="Равнобедренный треугольник 422">
              <a:extLst>
                <a:ext uri="{FF2B5EF4-FFF2-40B4-BE49-F238E27FC236}">
                  <a16:creationId xmlns:a16="http://schemas.microsoft.com/office/drawing/2014/main" id="{EF21DFF8-CDCF-4A23-B870-0BB1536602F0}"/>
                </a:ext>
              </a:extLst>
            </p:cNvPr>
            <p:cNvSpPr/>
            <p:nvPr/>
          </p:nvSpPr>
          <p:spPr>
            <a:xfrm rot="10800000">
              <a:off x="621723" y="765266"/>
              <a:ext cx="908242" cy="936918"/>
            </a:xfrm>
            <a:prstGeom prst="triangle">
              <a:avLst/>
            </a:prstGeom>
            <a:noFill/>
            <a:ln>
              <a:solidFill>
                <a:srgbClr val="C5BCBD">
                  <a:alpha val="4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1024D3-0812-464C-B0F0-F6E6ED9AE688}"/>
              </a:ext>
            </a:extLst>
          </p:cNvPr>
          <p:cNvGrpSpPr/>
          <p:nvPr/>
        </p:nvGrpSpPr>
        <p:grpSpPr>
          <a:xfrm>
            <a:off x="558248" y="1205703"/>
            <a:ext cx="3321024" cy="1581359"/>
            <a:chOff x="686744" y="2731188"/>
            <a:chExt cx="3321024" cy="1581359"/>
          </a:xfrm>
        </p:grpSpPr>
        <p:sp>
          <p:nvSpPr>
            <p:cNvPr id="425" name="Google Shape;579;p43">
              <a:extLst>
                <a:ext uri="{FF2B5EF4-FFF2-40B4-BE49-F238E27FC236}">
                  <a16:creationId xmlns:a16="http://schemas.microsoft.com/office/drawing/2014/main" id="{08D285CE-F08A-AC4D-9D0F-15D346AC55C8}"/>
                </a:ext>
              </a:extLst>
            </p:cNvPr>
            <p:cNvSpPr txBox="1">
              <a:spLocks/>
            </p:cNvSpPr>
            <p:nvPr/>
          </p:nvSpPr>
          <p:spPr>
            <a:xfrm>
              <a:off x="686744" y="2731188"/>
              <a:ext cx="3321024" cy="562185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Появление новых проф. </a:t>
              </a:r>
              <a:r>
                <a:rPr lang="ru-RU" sz="1800" b="1" dirty="0" err="1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синергий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1DFDB47C-FDB7-054C-A84F-90B95CBE8BBB}"/>
                </a:ext>
              </a:extLst>
            </p:cNvPr>
            <p:cNvSpPr txBox="1"/>
            <p:nvPr/>
          </p:nvSpPr>
          <p:spPr>
            <a:xfrm>
              <a:off x="686744" y="3358440"/>
              <a:ext cx="291924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Новые вузы и практики, компании, виды перевода (удаленный </a:t>
              </a:r>
              <a:r>
                <a:rPr lang="ru-RU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синхрон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все большая цифровая доступность)</a:t>
              </a:r>
            </a:p>
          </p:txBody>
        </p:sp>
      </p:grpSp>
      <p:pic>
        <p:nvPicPr>
          <p:cNvPr id="401" name="Picture 400">
            <a:extLst>
              <a:ext uri="{FF2B5EF4-FFF2-40B4-BE49-F238E27FC236}">
                <a16:creationId xmlns:a16="http://schemas.microsoft.com/office/drawing/2014/main" id="{2D017682-0474-8846-BB0F-1BDC6692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245" y="136623"/>
            <a:ext cx="882896" cy="882896"/>
          </a:xfrm>
          <a:prstGeom prst="rect">
            <a:avLst/>
          </a:prstGeom>
        </p:spPr>
      </p:pic>
      <p:grpSp>
        <p:nvGrpSpPr>
          <p:cNvPr id="424" name="Group 423">
            <a:extLst>
              <a:ext uri="{FF2B5EF4-FFF2-40B4-BE49-F238E27FC236}">
                <a16:creationId xmlns:a16="http://schemas.microsoft.com/office/drawing/2014/main" id="{1005D4D2-A40F-3B40-8158-2D6D8AC84E7F}"/>
              </a:ext>
            </a:extLst>
          </p:cNvPr>
          <p:cNvGrpSpPr/>
          <p:nvPr/>
        </p:nvGrpSpPr>
        <p:grpSpPr>
          <a:xfrm>
            <a:off x="4629436" y="1425749"/>
            <a:ext cx="2934350" cy="1365916"/>
            <a:chOff x="671636" y="2731188"/>
            <a:chExt cx="2934350" cy="1365916"/>
          </a:xfrm>
        </p:grpSpPr>
        <p:sp>
          <p:nvSpPr>
            <p:cNvPr id="430" name="Google Shape;579;p43">
              <a:extLst>
                <a:ext uri="{FF2B5EF4-FFF2-40B4-BE49-F238E27FC236}">
                  <a16:creationId xmlns:a16="http://schemas.microsoft.com/office/drawing/2014/main" id="{33FB0A06-0B5E-0447-988A-DB59895D8073}"/>
                </a:ext>
              </a:extLst>
            </p:cNvPr>
            <p:cNvSpPr txBox="1">
              <a:spLocks/>
            </p:cNvSpPr>
            <p:nvPr/>
          </p:nvSpPr>
          <p:spPr>
            <a:xfrm>
              <a:off x="671636" y="2731188"/>
              <a:ext cx="2934350" cy="627251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 err="1">
                  <a:solidFill>
                    <a:srgbClr val="F43E52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Энерго</a:t>
              </a:r>
              <a:r>
                <a:rPr lang="ru-RU" sz="1800" b="1" dirty="0">
                  <a:solidFill>
                    <a:srgbClr val="F43E52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- и </a:t>
              </a:r>
              <a:r>
                <a:rPr lang="ru-RU" sz="1800" b="1" dirty="0" err="1">
                  <a:solidFill>
                    <a:srgbClr val="F43E52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ресурсозависимость</a:t>
              </a:r>
              <a:endParaRPr lang="en-US" sz="1800" b="1" dirty="0">
                <a:solidFill>
                  <a:srgbClr val="F43E52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14BE0E10-974E-B44B-8546-6CF5E8F773F6}"/>
                </a:ext>
              </a:extLst>
            </p:cNvPr>
            <p:cNvSpPr txBox="1"/>
            <p:nvPr/>
          </p:nvSpPr>
          <p:spPr>
            <a:xfrm>
              <a:off x="686744" y="3358440"/>
              <a:ext cx="291924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Угроза блокады в случае международных потрясений и конфликтов</a:t>
              </a: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024F5A1F-799D-044D-889E-73B757A963F1}"/>
              </a:ext>
            </a:extLst>
          </p:cNvPr>
          <p:cNvGrpSpPr/>
          <p:nvPr/>
        </p:nvGrpSpPr>
        <p:grpSpPr>
          <a:xfrm>
            <a:off x="7742792" y="1004075"/>
            <a:ext cx="3551917" cy="1264227"/>
            <a:chOff x="686743" y="2608315"/>
            <a:chExt cx="3551917" cy="1264227"/>
          </a:xfrm>
        </p:grpSpPr>
        <p:sp>
          <p:nvSpPr>
            <p:cNvPr id="453" name="Google Shape;579;p43">
              <a:extLst>
                <a:ext uri="{FF2B5EF4-FFF2-40B4-BE49-F238E27FC236}">
                  <a16:creationId xmlns:a16="http://schemas.microsoft.com/office/drawing/2014/main" id="{43719BD5-E2B6-464A-BB88-44B55412ED0D}"/>
                </a:ext>
              </a:extLst>
            </p:cNvPr>
            <p:cNvSpPr txBox="1">
              <a:spLocks/>
            </p:cNvSpPr>
            <p:nvPr/>
          </p:nvSpPr>
          <p:spPr>
            <a:xfrm>
              <a:off x="686743" y="2608315"/>
              <a:ext cx="3543735" cy="588308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 err="1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Уберизация</a:t>
              </a: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 и расширение доступности 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91B66EAA-64E7-4C4B-AA23-A7B29E64F01F}"/>
                </a:ext>
              </a:extLst>
            </p:cNvPr>
            <p:cNvSpPr txBox="1"/>
            <p:nvPr/>
          </p:nvSpPr>
          <p:spPr>
            <a:xfrm>
              <a:off x="883962" y="3349322"/>
              <a:ext cx="335469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Выбор перевода и его уровня качества под индивидуальный запрос</a:t>
              </a:r>
            </a:p>
          </p:txBody>
        </p:sp>
      </p:grpSp>
      <p:sp>
        <p:nvSpPr>
          <p:cNvPr id="43" name="Google Shape;579;p43">
            <a:extLst>
              <a:ext uri="{FF2B5EF4-FFF2-40B4-BE49-F238E27FC236}">
                <a16:creationId xmlns:a16="http://schemas.microsoft.com/office/drawing/2014/main" id="{77B6A57A-1E46-EB45-82BF-1AEE90B4C3D1}"/>
              </a:ext>
            </a:extLst>
          </p:cNvPr>
          <p:cNvSpPr txBox="1">
            <a:spLocks/>
          </p:cNvSpPr>
          <p:nvPr/>
        </p:nvSpPr>
        <p:spPr>
          <a:xfrm>
            <a:off x="500142" y="4349738"/>
            <a:ext cx="3742041" cy="6197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rPr>
              <a:t>Перевод как возможность спасать людей</a:t>
            </a:r>
            <a:endParaRPr lang="en-US" sz="1800" b="1" dirty="0">
              <a:solidFill>
                <a:srgbClr val="006FB3"/>
              </a:solidFill>
              <a:latin typeface="Tahoma Bold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ACB06E-4B4C-4346-8D71-0A65960D5C22}"/>
              </a:ext>
            </a:extLst>
          </p:cNvPr>
          <p:cNvGrpSpPr/>
          <p:nvPr/>
        </p:nvGrpSpPr>
        <p:grpSpPr>
          <a:xfrm>
            <a:off x="558248" y="3045866"/>
            <a:ext cx="3683935" cy="1150471"/>
            <a:chOff x="671635" y="2731189"/>
            <a:chExt cx="3683935" cy="1150471"/>
          </a:xfrm>
        </p:grpSpPr>
        <p:sp>
          <p:nvSpPr>
            <p:cNvPr id="46" name="Google Shape;579;p43">
              <a:extLst>
                <a:ext uri="{FF2B5EF4-FFF2-40B4-BE49-F238E27FC236}">
                  <a16:creationId xmlns:a16="http://schemas.microsoft.com/office/drawing/2014/main" id="{4FE7B75A-29D4-F947-A385-1C8BA6080E60}"/>
                </a:ext>
              </a:extLst>
            </p:cNvPr>
            <p:cNvSpPr txBox="1">
              <a:spLocks/>
            </p:cNvSpPr>
            <p:nvPr/>
          </p:nvSpPr>
          <p:spPr>
            <a:xfrm>
              <a:off x="671635" y="2731189"/>
              <a:ext cx="3683935" cy="562184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Новые образовательные треки людей и вузов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8AB29DA-3A1A-AD4F-BE3E-1ABE04AA391B}"/>
                </a:ext>
              </a:extLst>
            </p:cNvPr>
            <p:cNvSpPr txBox="1"/>
            <p:nvPr/>
          </p:nvSpPr>
          <p:spPr>
            <a:xfrm>
              <a:off x="686744" y="3358440"/>
              <a:ext cx="36688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Появление </a:t>
              </a:r>
              <a:r>
                <a:rPr lang="ru-RU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высокоадаптивной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системы образования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2D6B4A-3EE8-CF41-AA0D-3106E2569779}"/>
              </a:ext>
            </a:extLst>
          </p:cNvPr>
          <p:cNvGrpSpPr/>
          <p:nvPr/>
        </p:nvGrpSpPr>
        <p:grpSpPr>
          <a:xfrm>
            <a:off x="4643901" y="2907319"/>
            <a:ext cx="2934350" cy="1158094"/>
            <a:chOff x="671636" y="2731189"/>
            <a:chExt cx="2934350" cy="1158094"/>
          </a:xfrm>
        </p:grpSpPr>
        <p:sp>
          <p:nvSpPr>
            <p:cNvPr id="49" name="Google Shape;579;p43">
              <a:extLst>
                <a:ext uri="{FF2B5EF4-FFF2-40B4-BE49-F238E27FC236}">
                  <a16:creationId xmlns:a16="http://schemas.microsoft.com/office/drawing/2014/main" id="{AB4AE9E7-6E40-224B-BDAB-416F9EBC7BB4}"/>
                </a:ext>
              </a:extLst>
            </p:cNvPr>
            <p:cNvSpPr txBox="1">
              <a:spLocks/>
            </p:cNvSpPr>
            <p:nvPr/>
          </p:nvSpPr>
          <p:spPr>
            <a:xfrm>
              <a:off x="671636" y="2731189"/>
              <a:ext cx="2934350" cy="4365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Повышение контроля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333526-26E1-FE4D-A40D-931072D43DB0}"/>
                </a:ext>
              </a:extLst>
            </p:cNvPr>
            <p:cNvSpPr txBox="1"/>
            <p:nvPr/>
          </p:nvSpPr>
          <p:spPr>
            <a:xfrm>
              <a:off x="686744" y="3150619"/>
              <a:ext cx="291924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Повышение контролируемости процессов (исполнителей за счет технологий)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CB6FD1-2816-2B48-908E-7037FC269E75}"/>
              </a:ext>
            </a:extLst>
          </p:cNvPr>
          <p:cNvGrpSpPr/>
          <p:nvPr/>
        </p:nvGrpSpPr>
        <p:grpSpPr>
          <a:xfrm>
            <a:off x="7794418" y="2907318"/>
            <a:ext cx="4177162" cy="1581359"/>
            <a:chOff x="686744" y="2731188"/>
            <a:chExt cx="4177162" cy="1581359"/>
          </a:xfrm>
        </p:grpSpPr>
        <p:sp>
          <p:nvSpPr>
            <p:cNvPr id="52" name="Google Shape;579;p43">
              <a:extLst>
                <a:ext uri="{FF2B5EF4-FFF2-40B4-BE49-F238E27FC236}">
                  <a16:creationId xmlns:a16="http://schemas.microsoft.com/office/drawing/2014/main" id="{5D9402DE-AA59-5046-86B3-279B5AA23E8F}"/>
                </a:ext>
              </a:extLst>
            </p:cNvPr>
            <p:cNvSpPr txBox="1">
              <a:spLocks/>
            </p:cNvSpPr>
            <p:nvPr/>
          </p:nvSpPr>
          <p:spPr>
            <a:xfrm>
              <a:off x="686744" y="2731188"/>
              <a:ext cx="4177162" cy="627251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>
                  <a:solidFill>
                    <a:srgbClr val="006FB3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Новые отношения переводчика и МП</a:t>
              </a:r>
              <a:endParaRPr lang="en-US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D74FE46-AC7A-1349-98CA-68D5E7D80E04}"/>
                </a:ext>
              </a:extLst>
            </p:cNvPr>
            <p:cNvSpPr txBox="1"/>
            <p:nvPr/>
          </p:nvSpPr>
          <p:spPr>
            <a:xfrm>
              <a:off x="686744" y="3358440"/>
              <a:ext cx="366882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После переопределения сути профессии переводчика появятся новые взаимоотношения переводчика и МП, пост-редактирования, ИИ, социума </a:t>
              </a:r>
            </a:p>
          </p:txBody>
        </p:sp>
      </p:grpSp>
      <p:sp>
        <p:nvSpPr>
          <p:cNvPr id="54" name="Google Shape;579;p43">
            <a:extLst>
              <a:ext uri="{FF2B5EF4-FFF2-40B4-BE49-F238E27FC236}">
                <a16:creationId xmlns:a16="http://schemas.microsoft.com/office/drawing/2014/main" id="{FE597482-16B1-9D4C-9BA8-C83CDF68EB07}"/>
              </a:ext>
            </a:extLst>
          </p:cNvPr>
          <p:cNvSpPr txBox="1">
            <a:spLocks/>
          </p:cNvSpPr>
          <p:nvPr/>
        </p:nvSpPr>
        <p:spPr>
          <a:xfrm>
            <a:off x="7798091" y="5030914"/>
            <a:ext cx="3683935" cy="43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F43E52"/>
                </a:solidFill>
                <a:latin typeface="Tahoma Bold"/>
                <a:ea typeface="Montserrat Medium"/>
                <a:cs typeface="Montserrat Medium"/>
                <a:sym typeface="Montserrat Medium"/>
              </a:rPr>
              <a:t>Задержка необходимых реформ</a:t>
            </a:r>
            <a:endParaRPr lang="en-US" sz="1800" b="1" dirty="0">
              <a:solidFill>
                <a:srgbClr val="F43E52"/>
              </a:solidFill>
              <a:latin typeface="Tahoma Bold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B9F1E5-7D4C-D448-8085-E23826690D66}"/>
              </a:ext>
            </a:extLst>
          </p:cNvPr>
          <p:cNvGrpSpPr/>
          <p:nvPr/>
        </p:nvGrpSpPr>
        <p:grpSpPr>
          <a:xfrm>
            <a:off x="4659009" y="4344183"/>
            <a:ext cx="2934350" cy="1602835"/>
            <a:chOff x="671636" y="2731189"/>
            <a:chExt cx="2934350" cy="1602835"/>
          </a:xfrm>
        </p:grpSpPr>
        <p:sp>
          <p:nvSpPr>
            <p:cNvPr id="37" name="Google Shape;579;p43">
              <a:extLst>
                <a:ext uri="{FF2B5EF4-FFF2-40B4-BE49-F238E27FC236}">
                  <a16:creationId xmlns:a16="http://schemas.microsoft.com/office/drawing/2014/main" id="{A2680F4F-E6C5-6648-8416-24223F81964F}"/>
                </a:ext>
              </a:extLst>
            </p:cNvPr>
            <p:cNvSpPr txBox="1">
              <a:spLocks/>
            </p:cNvSpPr>
            <p:nvPr/>
          </p:nvSpPr>
          <p:spPr>
            <a:xfrm>
              <a:off x="671636" y="2731189"/>
              <a:ext cx="2934350" cy="4365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 b="1" dirty="0" err="1">
                  <a:solidFill>
                    <a:srgbClr val="F43E52"/>
                  </a:solidFill>
                  <a:latin typeface="Tahoma Bold"/>
                  <a:ea typeface="Montserrat Medium"/>
                  <a:cs typeface="Montserrat Medium"/>
                  <a:sym typeface="Montserrat Medium"/>
                </a:rPr>
                <a:t>Зарегулированность</a:t>
              </a:r>
              <a:endParaRPr lang="en-US" sz="1800" b="1" dirty="0">
                <a:solidFill>
                  <a:srgbClr val="F43E52"/>
                </a:solidFill>
                <a:latin typeface="Tahoma Bold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51F8CB-670E-9349-A7CD-4F347271FC1E}"/>
                </a:ext>
              </a:extLst>
            </p:cNvPr>
            <p:cNvSpPr txBox="1"/>
            <p:nvPr/>
          </p:nvSpPr>
          <p:spPr>
            <a:xfrm>
              <a:off x="686744" y="3164473"/>
              <a:ext cx="291924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Переводчики, ПК, поставщики технологий могут испытать сложности в связи с возможным запретом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CAT, MT, </a:t>
              </a:r>
              <a:r>
                <a:rPr lang="ru-RU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онлайн-технологий, технологий вообще</a:t>
              </a:r>
            </a:p>
          </p:txBody>
        </p:sp>
      </p:grpSp>
      <p:sp>
        <p:nvSpPr>
          <p:cNvPr id="40" name="Google Shape;579;p43">
            <a:extLst>
              <a:ext uri="{FF2B5EF4-FFF2-40B4-BE49-F238E27FC236}">
                <a16:creationId xmlns:a16="http://schemas.microsoft.com/office/drawing/2014/main" id="{5D6EB9EE-19E4-1541-A48E-716DA25A2AF5}"/>
              </a:ext>
            </a:extLst>
          </p:cNvPr>
          <p:cNvSpPr txBox="1">
            <a:spLocks/>
          </p:cNvSpPr>
          <p:nvPr/>
        </p:nvSpPr>
        <p:spPr>
          <a:xfrm>
            <a:off x="515251" y="5143992"/>
            <a:ext cx="3742041" cy="8030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006FB3"/>
                </a:solidFill>
                <a:latin typeface="Tahoma Bold"/>
                <a:ea typeface="Montserrat Medium"/>
                <a:cs typeface="Montserrat Medium"/>
                <a:sym typeface="Montserrat Medium"/>
              </a:rPr>
              <a:t>Превращение переводчиков в цифровых лингвистов</a:t>
            </a:r>
            <a:endParaRPr lang="en-US" sz="1800" b="1" dirty="0">
              <a:solidFill>
                <a:srgbClr val="006FB3"/>
              </a:solidFill>
              <a:latin typeface="Tahoma Bold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06612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1278</Words>
  <Application>Microsoft Macintosh PowerPoint</Application>
  <PresentationFormat>Широкоэкранный</PresentationFormat>
  <Paragraphs>176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Tahoma Bold</vt:lpstr>
      <vt:lpstr>Arial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Вершинина</dc:creator>
  <cp:lastModifiedBy>Наталия Гавриленко</cp:lastModifiedBy>
  <cp:revision>45</cp:revision>
  <dcterms:created xsi:type="dcterms:W3CDTF">2021-04-04T09:30:39Z</dcterms:created>
  <dcterms:modified xsi:type="dcterms:W3CDTF">2021-11-01T12:23:57Z</dcterms:modified>
</cp:coreProperties>
</file>